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17"/>
  </p:notesMasterIdLst>
  <p:handoutMasterIdLst>
    <p:handoutMasterId r:id="rId18"/>
  </p:handoutMasterIdLst>
  <p:sldIdLst>
    <p:sldId id="410" r:id="rId2"/>
    <p:sldId id="393" r:id="rId3"/>
    <p:sldId id="394" r:id="rId4"/>
    <p:sldId id="395" r:id="rId5"/>
    <p:sldId id="396" r:id="rId6"/>
    <p:sldId id="415" r:id="rId7"/>
    <p:sldId id="404" r:id="rId8"/>
    <p:sldId id="417" r:id="rId9"/>
    <p:sldId id="388" r:id="rId10"/>
    <p:sldId id="418" r:id="rId11"/>
    <p:sldId id="419" r:id="rId12"/>
    <p:sldId id="406" r:id="rId13"/>
    <p:sldId id="412" r:id="rId14"/>
    <p:sldId id="420" r:id="rId15"/>
    <p:sldId id="399" r:id="rId16"/>
  </p:sldIdLst>
  <p:sldSz cx="9144000" cy="6858000" type="screen4x3"/>
  <p:notesSz cx="9872663" cy="6735763"/>
  <p:defaultTextStyle>
    <a:defPPr>
      <a:defRPr lang="ja-JP"/>
    </a:defPPr>
    <a:lvl1pPr algn="l" defTabSz="457200" rtl="0" fontAlgn="base">
      <a:spcBef>
        <a:spcPct val="0"/>
      </a:spcBef>
      <a:spcAft>
        <a:spcPct val="0"/>
      </a:spcAft>
      <a:defRPr kumimoji="1" kern="1200">
        <a:solidFill>
          <a:schemeClr val="tx1"/>
        </a:solidFill>
        <a:latin typeface="Franklin Gothic Book" charset="0"/>
        <a:ea typeface="ＭＳ Ｐゴシック" panose="020B0600070205080204" pitchFamily="50" charset="-128"/>
        <a:cs typeface="+mn-cs"/>
      </a:defRPr>
    </a:lvl1pPr>
    <a:lvl2pPr marL="457200" algn="l" defTabSz="457200" rtl="0" fontAlgn="base">
      <a:spcBef>
        <a:spcPct val="0"/>
      </a:spcBef>
      <a:spcAft>
        <a:spcPct val="0"/>
      </a:spcAft>
      <a:defRPr kumimoji="1" kern="1200">
        <a:solidFill>
          <a:schemeClr val="tx1"/>
        </a:solidFill>
        <a:latin typeface="Franklin Gothic Book" charset="0"/>
        <a:ea typeface="ＭＳ Ｐゴシック" panose="020B0600070205080204" pitchFamily="50" charset="-128"/>
        <a:cs typeface="+mn-cs"/>
      </a:defRPr>
    </a:lvl2pPr>
    <a:lvl3pPr marL="914400" algn="l" defTabSz="457200" rtl="0" fontAlgn="base">
      <a:spcBef>
        <a:spcPct val="0"/>
      </a:spcBef>
      <a:spcAft>
        <a:spcPct val="0"/>
      </a:spcAft>
      <a:defRPr kumimoji="1" kern="1200">
        <a:solidFill>
          <a:schemeClr val="tx1"/>
        </a:solidFill>
        <a:latin typeface="Franklin Gothic Book" charset="0"/>
        <a:ea typeface="ＭＳ Ｐゴシック" panose="020B0600070205080204" pitchFamily="50" charset="-128"/>
        <a:cs typeface="+mn-cs"/>
      </a:defRPr>
    </a:lvl3pPr>
    <a:lvl4pPr marL="1371600" algn="l" defTabSz="457200" rtl="0" fontAlgn="base">
      <a:spcBef>
        <a:spcPct val="0"/>
      </a:spcBef>
      <a:spcAft>
        <a:spcPct val="0"/>
      </a:spcAft>
      <a:defRPr kumimoji="1" kern="1200">
        <a:solidFill>
          <a:schemeClr val="tx1"/>
        </a:solidFill>
        <a:latin typeface="Franklin Gothic Book" charset="0"/>
        <a:ea typeface="ＭＳ Ｐゴシック" panose="020B0600070205080204" pitchFamily="50" charset="-128"/>
        <a:cs typeface="+mn-cs"/>
      </a:defRPr>
    </a:lvl4pPr>
    <a:lvl5pPr marL="1828800" algn="l" defTabSz="457200" rtl="0" fontAlgn="base">
      <a:spcBef>
        <a:spcPct val="0"/>
      </a:spcBef>
      <a:spcAft>
        <a:spcPct val="0"/>
      </a:spcAft>
      <a:defRPr kumimoji="1" kern="1200">
        <a:solidFill>
          <a:schemeClr val="tx1"/>
        </a:solidFill>
        <a:latin typeface="Franklin Gothic Book"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Franklin Gothic Book"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Franklin Gothic Book"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Franklin Gothic Book"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Franklin Gothic Book" charset="0"/>
        <a:ea typeface="ＭＳ Ｐゴシック" panose="020B0600070205080204" pitchFamily="5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FFFF"/>
    <a:srgbClr val="CCFF99"/>
    <a:srgbClr val="FE62C6"/>
    <a:srgbClr val="FD0FA8"/>
    <a:srgbClr val="FFD9F1"/>
    <a:srgbClr val="FEA4DE"/>
    <a:srgbClr val="000000"/>
    <a:srgbClr val="F9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401" autoAdjust="0"/>
    <p:restoredTop sz="90173" autoAdjust="0"/>
  </p:normalViewPr>
  <p:slideViewPr>
    <p:cSldViewPr snapToGrid="0" snapToObjects="1">
      <p:cViewPr>
        <p:scale>
          <a:sx n="90" d="100"/>
          <a:sy n="90" d="100"/>
        </p:scale>
        <p:origin x="-324"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1045241454644806E-2"/>
          <c:y val="5.6250000000000008E-2"/>
          <c:w val="0.94583333333333308"/>
          <c:h val="0.83563533464566908"/>
        </c:manualLayout>
      </c:layout>
      <c:barChart>
        <c:barDir val="col"/>
        <c:grouping val="stacked"/>
        <c:varyColors val="0"/>
        <c:ser>
          <c:idx val="0"/>
          <c:order val="0"/>
          <c:tx>
            <c:strRef>
              <c:f>Sheet1!$B$1</c:f>
              <c:strCache>
                <c:ptCount val="1"/>
                <c:pt idx="0">
                  <c:v>道内</c:v>
                </c:pt>
              </c:strCache>
            </c:strRef>
          </c:tx>
          <c:spPr>
            <a:solidFill>
              <a:srgbClr val="92D050"/>
            </a:solidFill>
            <a:ln w="25414">
              <a:noFill/>
            </a:ln>
            <a:effectLst>
              <a:outerShdw dist="35921" dir="2700000" algn="br">
                <a:srgbClr val="000000"/>
              </a:outerShdw>
            </a:effectLst>
          </c:spPr>
          <c:invertIfNegative val="0"/>
          <c:cat>
            <c:strRef>
              <c:f>Sheet1!$A$2</c:f>
              <c:strCache>
                <c:ptCount val="1"/>
                <c:pt idx="0">
                  <c:v>出身内訳</c:v>
                </c:pt>
              </c:strCache>
            </c:strRef>
          </c:cat>
          <c:val>
            <c:numRef>
              <c:f>Sheet1!$B$2</c:f>
              <c:numCache>
                <c:formatCode>g/"標""準"</c:formatCode>
                <c:ptCount val="1"/>
                <c:pt idx="0">
                  <c:v>7</c:v>
                </c:pt>
              </c:numCache>
            </c:numRef>
          </c:val>
          <c:extLst xmlns:c16r2="http://schemas.microsoft.com/office/drawing/2015/06/chart">
            <c:ext xmlns:c16="http://schemas.microsoft.com/office/drawing/2014/chart" uri="{C3380CC4-5D6E-409C-BE32-E72D297353CC}">
              <c16:uniqueId val="{00000000-C357-44D6-8EB2-EBE6CB0A3D2A}"/>
            </c:ext>
          </c:extLst>
        </c:ser>
        <c:ser>
          <c:idx val="1"/>
          <c:order val="1"/>
          <c:tx>
            <c:strRef>
              <c:f>Sheet1!$C$1</c:f>
              <c:strCache>
                <c:ptCount val="1"/>
                <c:pt idx="0">
                  <c:v>道外</c:v>
                </c:pt>
              </c:strCache>
            </c:strRef>
          </c:tx>
          <c:spPr>
            <a:solidFill>
              <a:srgbClr val="33CCFF"/>
            </a:solidFill>
            <a:ln w="25414">
              <a:noFill/>
            </a:ln>
            <a:effectLst>
              <a:outerShdw dist="35921" dir="2700000" algn="br">
                <a:srgbClr val="000000"/>
              </a:outerShdw>
            </a:effectLst>
          </c:spPr>
          <c:invertIfNegative val="0"/>
          <c:cat>
            <c:strRef>
              <c:f>Sheet1!$A$2</c:f>
              <c:strCache>
                <c:ptCount val="1"/>
                <c:pt idx="0">
                  <c:v>出身内訳</c:v>
                </c:pt>
              </c:strCache>
            </c:strRef>
          </c:cat>
          <c:val>
            <c:numRef>
              <c:f>Sheet1!$C$2</c:f>
              <c:numCache>
                <c:formatCode>g/"標""準"</c:formatCode>
                <c:ptCount val="1"/>
                <c:pt idx="0">
                  <c:v>7</c:v>
                </c:pt>
              </c:numCache>
            </c:numRef>
          </c:val>
          <c:extLst xmlns:c16r2="http://schemas.microsoft.com/office/drawing/2015/06/chart">
            <c:ext xmlns:c16="http://schemas.microsoft.com/office/drawing/2014/chart" uri="{C3380CC4-5D6E-409C-BE32-E72D297353CC}">
              <c16:uniqueId val="{00000001-C357-44D6-8EB2-EBE6CB0A3D2A}"/>
            </c:ext>
          </c:extLst>
        </c:ser>
        <c:dLbls>
          <c:showLegendKey val="0"/>
          <c:showVal val="0"/>
          <c:showCatName val="0"/>
          <c:showSerName val="0"/>
          <c:showPercent val="0"/>
          <c:showBubbleSize val="0"/>
        </c:dLbls>
        <c:gapWidth val="150"/>
        <c:overlap val="100"/>
        <c:axId val="78392320"/>
        <c:axId val="78611200"/>
      </c:barChart>
      <c:catAx>
        <c:axId val="78392320"/>
        <c:scaling>
          <c:orientation val="minMax"/>
        </c:scaling>
        <c:delete val="0"/>
        <c:axPos val="b"/>
        <c:numFmt formatCode="General" sourceLinked="1"/>
        <c:majorTickMark val="out"/>
        <c:minorTickMark val="none"/>
        <c:tickLblPos val="nextTo"/>
        <c:spPr>
          <a:ln w="12707">
            <a:solidFill>
              <a:srgbClr val="808080"/>
            </a:solidFill>
            <a:prstDash val="solid"/>
          </a:ln>
        </c:spPr>
        <c:txPr>
          <a:bodyPr rot="0" vert="horz"/>
          <a:lstStyle/>
          <a:p>
            <a:pPr>
              <a:defRPr sz="1200" b="0" i="0" u="none" strike="noStrike" baseline="0">
                <a:solidFill>
                  <a:srgbClr val="000000"/>
                </a:solidFill>
                <a:latin typeface="Franklin Gothic Book"/>
                <a:ea typeface="HG丸ｺﾞｼｯｸM-PRO" pitchFamily="50" charset="-128"/>
                <a:cs typeface="Franklin Gothic Book"/>
              </a:defRPr>
            </a:pPr>
            <a:endParaRPr lang="ja-JP"/>
          </a:p>
        </c:txPr>
        <c:crossAx val="78611200"/>
        <c:crosses val="autoZero"/>
        <c:auto val="1"/>
        <c:lblAlgn val="ctr"/>
        <c:lblOffset val="100"/>
        <c:noMultiLvlLbl val="0"/>
      </c:catAx>
      <c:valAx>
        <c:axId val="78611200"/>
        <c:scaling>
          <c:orientation val="minMax"/>
        </c:scaling>
        <c:delete val="1"/>
        <c:axPos val="l"/>
        <c:majorGridlines>
          <c:spPr>
            <a:ln w="12707">
              <a:solidFill>
                <a:srgbClr val="808080"/>
              </a:solidFill>
              <a:prstDash val="solid"/>
            </a:ln>
          </c:spPr>
        </c:majorGridlines>
        <c:numFmt formatCode="g/&quot;標&quot;&quot;準&quot;" sourceLinked="1"/>
        <c:majorTickMark val="out"/>
        <c:minorTickMark val="none"/>
        <c:tickLblPos val="nextTo"/>
        <c:crossAx val="78392320"/>
        <c:crosses val="autoZero"/>
        <c:crossBetween val="between"/>
      </c:valAx>
      <c:spPr>
        <a:noFill/>
        <a:ln w="25414">
          <a:noFill/>
        </a:ln>
      </c:spPr>
    </c:plotArea>
    <c:plotVisOnly val="1"/>
    <c:dispBlanksAs val="gap"/>
    <c:showDLblsOverMax val="0"/>
  </c:chart>
  <c:spPr>
    <a:noFill/>
    <a:ln>
      <a:noFill/>
    </a:ln>
  </c:spPr>
  <c:txPr>
    <a:bodyPr/>
    <a:lstStyle/>
    <a:p>
      <a:pPr>
        <a:defRPr sz="1801" b="0" i="0" u="none" strike="noStrike" baseline="0">
          <a:solidFill>
            <a:srgbClr val="000000"/>
          </a:solidFill>
          <a:latin typeface="Franklin Gothic Book"/>
          <a:ea typeface="Franklin Gothic Book"/>
          <a:cs typeface="Franklin Gothic Book"/>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7491" cy="336475"/>
          </a:xfrm>
          <a:prstGeom prst="rect">
            <a:avLst/>
          </a:prstGeom>
        </p:spPr>
        <p:txBody>
          <a:bodyPr vert="horz" lIns="87609" tIns="43804" rIns="87609" bIns="4380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5592964" y="0"/>
            <a:ext cx="4277491" cy="336475"/>
          </a:xfrm>
          <a:prstGeom prst="rect">
            <a:avLst/>
          </a:prstGeom>
        </p:spPr>
        <p:txBody>
          <a:bodyPr vert="horz" lIns="87609" tIns="43804" rIns="87609" bIns="43804" rtlCol="0"/>
          <a:lstStyle>
            <a:lvl1pPr algn="r">
              <a:defRPr sz="1100"/>
            </a:lvl1pPr>
          </a:lstStyle>
          <a:p>
            <a:fld id="{CA91CE52-3805-42C9-9587-519C3C33317A}" type="datetimeFigureOut">
              <a:rPr kumimoji="1" lang="ja-JP" altLang="en-US" smtClean="0"/>
              <a:t>2023/5/18</a:t>
            </a:fld>
            <a:endParaRPr kumimoji="1" lang="ja-JP" altLang="en-US"/>
          </a:p>
        </p:txBody>
      </p:sp>
      <p:sp>
        <p:nvSpPr>
          <p:cNvPr id="4" name="フッター プレースホルダー 3"/>
          <p:cNvSpPr>
            <a:spLocks noGrp="1"/>
          </p:cNvSpPr>
          <p:nvPr>
            <p:ph type="ftr" sz="quarter" idx="2"/>
          </p:nvPr>
        </p:nvSpPr>
        <p:spPr>
          <a:xfrm>
            <a:off x="1" y="6398244"/>
            <a:ext cx="4277491" cy="336475"/>
          </a:xfrm>
          <a:prstGeom prst="rect">
            <a:avLst/>
          </a:prstGeom>
        </p:spPr>
        <p:txBody>
          <a:bodyPr vert="horz" lIns="87609" tIns="43804" rIns="87609" bIns="4380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5592964" y="6398244"/>
            <a:ext cx="4277491" cy="336475"/>
          </a:xfrm>
          <a:prstGeom prst="rect">
            <a:avLst/>
          </a:prstGeom>
        </p:spPr>
        <p:txBody>
          <a:bodyPr vert="horz" lIns="87609" tIns="43804" rIns="87609" bIns="43804" rtlCol="0" anchor="b"/>
          <a:lstStyle>
            <a:lvl1pPr algn="r">
              <a:defRPr sz="1100"/>
            </a:lvl1pPr>
          </a:lstStyle>
          <a:p>
            <a:fld id="{A9497ADF-7002-47F6-B376-EA5281E50A98}" type="slidenum">
              <a:rPr kumimoji="1" lang="ja-JP" altLang="en-US" smtClean="0"/>
              <a:t>‹#›</a:t>
            </a:fld>
            <a:endParaRPr kumimoji="1" lang="ja-JP" altLang="en-US"/>
          </a:p>
        </p:txBody>
      </p:sp>
    </p:spTree>
    <p:extLst>
      <p:ext uri="{BB962C8B-B14F-4D97-AF65-F5344CB8AC3E}">
        <p14:creationId xmlns:p14="http://schemas.microsoft.com/office/powerpoint/2010/main" val="2745035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4"/>
            <a:ext cx="4278155" cy="336788"/>
          </a:xfrm>
          <a:prstGeom prst="rect">
            <a:avLst/>
          </a:prstGeom>
        </p:spPr>
        <p:txBody>
          <a:bodyPr vert="horz" lIns="94832" tIns="47413" rIns="94832" bIns="47413"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p:cNvSpPr>
            <a:spLocks noGrp="1"/>
          </p:cNvSpPr>
          <p:nvPr>
            <p:ph type="dt" idx="1"/>
          </p:nvPr>
        </p:nvSpPr>
        <p:spPr>
          <a:xfrm>
            <a:off x="5592225" y="4"/>
            <a:ext cx="4278155" cy="336788"/>
          </a:xfrm>
          <a:prstGeom prst="rect">
            <a:avLst/>
          </a:prstGeom>
        </p:spPr>
        <p:txBody>
          <a:bodyPr vert="horz" wrap="square" lIns="94832" tIns="47413" rIns="94832" bIns="47413" numCol="1" anchor="t" anchorCtr="0" compatLnSpc="1">
            <a:prstTxWarp prst="textNoShape">
              <a:avLst/>
            </a:prstTxWarp>
          </a:bodyPr>
          <a:lstStyle>
            <a:lvl1pPr algn="r">
              <a:defRPr sz="1200">
                <a:latin typeface="Calibri" panose="020F0502020204030204" pitchFamily="34" charset="0"/>
              </a:defRPr>
            </a:lvl1pPr>
          </a:lstStyle>
          <a:p>
            <a:fld id="{099DC88F-4730-45F9-B673-335D519D51ED}" type="datetimeFigureOut">
              <a:rPr lang="ja-JP" altLang="en-US"/>
              <a:pPr/>
              <a:t>2023/5/18</a:t>
            </a:fld>
            <a:endParaRPr lang="ja-JP" altLang="en-US"/>
          </a:p>
        </p:txBody>
      </p:sp>
      <p:sp>
        <p:nvSpPr>
          <p:cNvPr id="4" name="スライド イメージ プレースホルダー 3"/>
          <p:cNvSpPr>
            <a:spLocks noGrp="1" noRot="1" noChangeAspect="1"/>
          </p:cNvSpPr>
          <p:nvPr>
            <p:ph type="sldImg" idx="2"/>
          </p:nvPr>
        </p:nvSpPr>
        <p:spPr>
          <a:xfrm>
            <a:off x="3254375" y="504825"/>
            <a:ext cx="3367088" cy="2525713"/>
          </a:xfrm>
          <a:prstGeom prst="rect">
            <a:avLst/>
          </a:prstGeom>
          <a:noFill/>
          <a:ln w="12700">
            <a:solidFill>
              <a:prstClr val="black"/>
            </a:solidFill>
          </a:ln>
        </p:spPr>
        <p:txBody>
          <a:bodyPr vert="horz" lIns="94832" tIns="47413" rIns="94832" bIns="47413" rtlCol="0" anchor="ctr"/>
          <a:lstStyle/>
          <a:p>
            <a:pPr lvl="0"/>
            <a:endParaRPr lang="ja-JP" altLang="en-US" noProof="0"/>
          </a:p>
        </p:txBody>
      </p:sp>
      <p:sp>
        <p:nvSpPr>
          <p:cNvPr id="5" name="ノート プレースホルダー 4"/>
          <p:cNvSpPr>
            <a:spLocks noGrp="1"/>
          </p:cNvSpPr>
          <p:nvPr>
            <p:ph type="body" sz="quarter" idx="3"/>
          </p:nvPr>
        </p:nvSpPr>
        <p:spPr>
          <a:xfrm>
            <a:off x="987268" y="3199492"/>
            <a:ext cx="7898129" cy="3031093"/>
          </a:xfrm>
          <a:prstGeom prst="rect">
            <a:avLst/>
          </a:prstGeom>
        </p:spPr>
        <p:txBody>
          <a:bodyPr vert="horz" lIns="94832" tIns="47413" rIns="94832" bIns="47413"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3" y="6397810"/>
            <a:ext cx="4278155" cy="336788"/>
          </a:xfrm>
          <a:prstGeom prst="rect">
            <a:avLst/>
          </a:prstGeom>
        </p:spPr>
        <p:txBody>
          <a:bodyPr vert="horz" lIns="94832" tIns="47413" rIns="94832" bIns="47413"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5592225" y="6397810"/>
            <a:ext cx="4278155" cy="336788"/>
          </a:xfrm>
          <a:prstGeom prst="rect">
            <a:avLst/>
          </a:prstGeom>
        </p:spPr>
        <p:txBody>
          <a:bodyPr vert="horz" wrap="square" lIns="94832" tIns="47413" rIns="94832" bIns="47413" numCol="1" anchor="b" anchorCtr="0" compatLnSpc="1">
            <a:prstTxWarp prst="textNoShape">
              <a:avLst/>
            </a:prstTxWarp>
          </a:bodyPr>
          <a:lstStyle>
            <a:lvl1pPr algn="r">
              <a:defRPr sz="1200">
                <a:latin typeface="Calibri" panose="020F0502020204030204" pitchFamily="34" charset="0"/>
              </a:defRPr>
            </a:lvl1pPr>
          </a:lstStyle>
          <a:p>
            <a:fld id="{4CD5C773-C465-4B31-A3DA-640AA21C9F29}" type="slidenum">
              <a:rPr lang="ja-JP" altLang="en-US"/>
              <a:pPr/>
              <a:t>‹#›</a:t>
            </a:fld>
            <a:endParaRPr lang="ja-JP" altLang="en-US"/>
          </a:p>
        </p:txBody>
      </p:sp>
    </p:spTree>
    <p:extLst>
      <p:ext uri="{BB962C8B-B14F-4D97-AF65-F5344CB8AC3E}">
        <p14:creationId xmlns:p14="http://schemas.microsoft.com/office/powerpoint/2010/main" val="156984319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a:t>
            </a:fld>
            <a:endParaRPr lang="ja-JP" altLang="en-US"/>
          </a:p>
        </p:txBody>
      </p:sp>
    </p:spTree>
    <p:extLst>
      <p:ext uri="{BB962C8B-B14F-4D97-AF65-F5344CB8AC3E}">
        <p14:creationId xmlns:p14="http://schemas.microsoft.com/office/powerpoint/2010/main" val="1853805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10</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11</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12</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13</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14</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15</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2</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3</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4</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5</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6</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7</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8</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D5C773-C465-4B31-A3DA-640AA21C9F29}" type="slidenum">
              <a:rPr lang="ja-JP" altLang="en-US" smtClean="0"/>
              <a:pPr/>
              <a:t>9</a:t>
            </a:fld>
            <a:endParaRPr lang="ja-JP" altLang="en-US" dirty="0"/>
          </a:p>
        </p:txBody>
      </p:sp>
    </p:spTree>
    <p:extLst>
      <p:ext uri="{BB962C8B-B14F-4D97-AF65-F5344CB8AC3E}">
        <p14:creationId xmlns:p14="http://schemas.microsoft.com/office/powerpoint/2010/main" val="271254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C758421-4AAB-4F8A-B5C6-8E6587DAEBF8}" type="datetimeFigureOut">
              <a:rPr lang="ja-JP" altLang="en-US" smtClean="0"/>
              <a:pPr/>
              <a:t>2023/5/18</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542A3F65-8F91-4063-BC86-F840CC84CFD8}" type="slidenum">
              <a:rPr lang="ja-JP" altLang="en-US" smtClean="0"/>
              <a:pPr/>
              <a:t>‹#›</a:t>
            </a:fld>
            <a:endParaRPr lang="ja-JP" altLang="en-US"/>
          </a:p>
        </p:txBody>
      </p:sp>
    </p:spTree>
    <p:extLst>
      <p:ext uri="{BB962C8B-B14F-4D97-AF65-F5344CB8AC3E}">
        <p14:creationId xmlns:p14="http://schemas.microsoft.com/office/powerpoint/2010/main" val="367291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035DCD-562C-479E-830B-ADA4551CDDC1}" type="datetimeFigureOut">
              <a:rPr lang="ja-JP" altLang="en-US" smtClean="0"/>
              <a:pPr/>
              <a:t>2023/5/18</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BA92C269-9E47-4756-9FBF-E367482AD06A}" type="slidenum">
              <a:rPr lang="ja-JP" altLang="en-US" smtClean="0"/>
              <a:pPr/>
              <a:t>‹#›</a:t>
            </a:fld>
            <a:endParaRPr lang="ja-JP" altLang="en-US"/>
          </a:p>
        </p:txBody>
      </p:sp>
    </p:spTree>
    <p:extLst>
      <p:ext uri="{BB962C8B-B14F-4D97-AF65-F5344CB8AC3E}">
        <p14:creationId xmlns:p14="http://schemas.microsoft.com/office/powerpoint/2010/main" val="385327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035DCD-562C-479E-830B-ADA4551CDDC1}" type="datetimeFigureOut">
              <a:rPr lang="ja-JP" altLang="en-US" smtClean="0"/>
              <a:pPr/>
              <a:t>2023/5/18</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BA92C269-9E47-4756-9FBF-E367482AD06A}" type="slidenum">
              <a:rPr lang="ja-JP" altLang="en-US" smtClean="0"/>
              <a:pPr/>
              <a:t>‹#›</a:t>
            </a:fld>
            <a:endParaRPr lang="ja-JP" altLang="en-US"/>
          </a:p>
        </p:txBody>
      </p:sp>
    </p:spTree>
    <p:extLst>
      <p:ext uri="{BB962C8B-B14F-4D97-AF65-F5344CB8AC3E}">
        <p14:creationId xmlns:p14="http://schemas.microsoft.com/office/powerpoint/2010/main" val="408273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FF3F98F-AEFE-40DB-9F36-E042363AEEFD}" type="datetimeFigureOut">
              <a:rPr lang="ja-JP" altLang="en-US" smtClean="0"/>
              <a:pPr/>
              <a:t>2023/5/18</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171C7AC0-1433-4B87-992E-FF8597D30BAC}" type="slidenum">
              <a:rPr lang="ja-JP" altLang="en-US" smtClean="0"/>
              <a:pPr/>
              <a:t>‹#›</a:t>
            </a:fld>
            <a:endParaRPr lang="ja-JP" altLang="en-US"/>
          </a:p>
        </p:txBody>
      </p:sp>
    </p:spTree>
    <p:extLst>
      <p:ext uri="{BB962C8B-B14F-4D97-AF65-F5344CB8AC3E}">
        <p14:creationId xmlns:p14="http://schemas.microsoft.com/office/powerpoint/2010/main" val="108607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BF98351-D952-4E91-AA35-ACE96F27F1CE}" type="datetimeFigureOut">
              <a:rPr lang="ja-JP" altLang="en-US" smtClean="0"/>
              <a:pPr/>
              <a:t>2023/5/18</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fld id="{2D2A3C6D-BB69-4190-BE96-CEBC3A05D2EB}" type="slidenum">
              <a:rPr lang="ja-JP" altLang="en-US" smtClean="0"/>
              <a:pPr/>
              <a:t>‹#›</a:t>
            </a:fld>
            <a:endParaRPr lang="ja-JP" altLang="en-US"/>
          </a:p>
        </p:txBody>
      </p:sp>
    </p:spTree>
    <p:extLst>
      <p:ext uri="{BB962C8B-B14F-4D97-AF65-F5344CB8AC3E}">
        <p14:creationId xmlns:p14="http://schemas.microsoft.com/office/powerpoint/2010/main" val="229933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3FCFF2F-3271-4922-8464-89BF838E1B6F}" type="datetimeFigureOut">
              <a:rPr lang="ja-JP" altLang="en-US" smtClean="0"/>
              <a:pPr/>
              <a:t>2023/5/18</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fld id="{35DE9B4F-43C0-4FC6-B179-15BC988FD940}" type="slidenum">
              <a:rPr lang="ja-JP" altLang="en-US" smtClean="0"/>
              <a:pPr/>
              <a:t>‹#›</a:t>
            </a:fld>
            <a:endParaRPr lang="ja-JP" altLang="en-US"/>
          </a:p>
        </p:txBody>
      </p:sp>
    </p:spTree>
    <p:extLst>
      <p:ext uri="{BB962C8B-B14F-4D97-AF65-F5344CB8AC3E}">
        <p14:creationId xmlns:p14="http://schemas.microsoft.com/office/powerpoint/2010/main" val="1863465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FBC86AD-EBB1-4CED-ABA1-10ECF6C5F835}" type="datetimeFigureOut">
              <a:rPr lang="ja-JP" altLang="en-US" smtClean="0"/>
              <a:pPr/>
              <a:t>2023/5/18</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fld id="{1255870E-AB15-4DA1-9586-8E2F490B15D0}" type="slidenum">
              <a:rPr lang="ja-JP" altLang="en-US" smtClean="0"/>
              <a:pPr/>
              <a:t>‹#›</a:t>
            </a:fld>
            <a:endParaRPr lang="ja-JP" altLang="en-US"/>
          </a:p>
        </p:txBody>
      </p:sp>
    </p:spTree>
    <p:extLst>
      <p:ext uri="{BB962C8B-B14F-4D97-AF65-F5344CB8AC3E}">
        <p14:creationId xmlns:p14="http://schemas.microsoft.com/office/powerpoint/2010/main" val="10394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1CB6B88-E93F-4EE3-95D2-B79DCCA0E5CC}" type="datetimeFigureOut">
              <a:rPr lang="ja-JP" altLang="en-US" smtClean="0"/>
              <a:pPr/>
              <a:t>2023/5/18</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fld id="{23845A08-731E-470A-B993-00AF2B93990A}" type="slidenum">
              <a:rPr lang="ja-JP" altLang="en-US" smtClean="0"/>
              <a:pPr/>
              <a:t>‹#›</a:t>
            </a:fld>
            <a:endParaRPr lang="ja-JP" altLang="en-US"/>
          </a:p>
        </p:txBody>
      </p:sp>
    </p:spTree>
    <p:extLst>
      <p:ext uri="{BB962C8B-B14F-4D97-AF65-F5344CB8AC3E}">
        <p14:creationId xmlns:p14="http://schemas.microsoft.com/office/powerpoint/2010/main" val="2706749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F24DB03-9F6E-4FA8-98DD-23E3FD2F3388}" type="datetimeFigureOut">
              <a:rPr lang="ja-JP" altLang="en-US" smtClean="0"/>
              <a:pPr/>
              <a:t>2023/5/18</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fld id="{B00E1941-577C-44A6-9084-23ADA65CE8CC}" type="slidenum">
              <a:rPr lang="ja-JP" altLang="en-US" smtClean="0"/>
              <a:pPr/>
              <a:t>‹#›</a:t>
            </a:fld>
            <a:endParaRPr lang="ja-JP" altLang="en-US"/>
          </a:p>
        </p:txBody>
      </p:sp>
    </p:spTree>
    <p:extLst>
      <p:ext uri="{BB962C8B-B14F-4D97-AF65-F5344CB8AC3E}">
        <p14:creationId xmlns:p14="http://schemas.microsoft.com/office/powerpoint/2010/main" val="373985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D035DCD-562C-479E-830B-ADA4551CDDC1}" type="datetimeFigureOut">
              <a:rPr lang="ja-JP" altLang="en-US" smtClean="0"/>
              <a:pPr/>
              <a:t>2023/5/18</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fld id="{BA92C269-9E47-4756-9FBF-E367482AD06A}" type="slidenum">
              <a:rPr lang="ja-JP" altLang="en-US" smtClean="0"/>
              <a:pPr/>
              <a:t>‹#›</a:t>
            </a:fld>
            <a:endParaRPr lang="ja-JP" altLang="en-US"/>
          </a:p>
        </p:txBody>
      </p:sp>
    </p:spTree>
    <p:extLst>
      <p:ext uri="{BB962C8B-B14F-4D97-AF65-F5344CB8AC3E}">
        <p14:creationId xmlns:p14="http://schemas.microsoft.com/office/powerpoint/2010/main" val="188462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B603AA7-0911-4538-B8CF-B0FB0A004814}" type="datetimeFigureOut">
              <a:rPr lang="ja-JP" altLang="en-US" smtClean="0"/>
              <a:pPr/>
              <a:t>2023/5/18</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fld id="{DAD0B5D2-C5E6-4599-AE22-5023822498A1}" type="slidenum">
              <a:rPr lang="ja-JP" altLang="en-US" smtClean="0"/>
              <a:pPr/>
              <a:t>‹#›</a:t>
            </a:fld>
            <a:endParaRPr lang="ja-JP" altLang="en-US"/>
          </a:p>
        </p:txBody>
      </p:sp>
    </p:spTree>
    <p:extLst>
      <p:ext uri="{BB962C8B-B14F-4D97-AF65-F5344CB8AC3E}">
        <p14:creationId xmlns:p14="http://schemas.microsoft.com/office/powerpoint/2010/main" val="409740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35DCD-562C-479E-830B-ADA4551CDDC1}" type="datetimeFigureOut">
              <a:rPr lang="ja-JP" altLang="en-US" smtClean="0"/>
              <a:pPr/>
              <a:t>2023/5/18</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2C269-9E47-4756-9FBF-E367482AD06A}" type="slidenum">
              <a:rPr lang="ja-JP" altLang="en-US" smtClean="0"/>
              <a:pPr/>
              <a:t>‹#›</a:t>
            </a:fld>
            <a:endParaRPr lang="ja-JP" altLang="en-US"/>
          </a:p>
        </p:txBody>
      </p:sp>
    </p:spTree>
    <p:extLst>
      <p:ext uri="{BB962C8B-B14F-4D97-AF65-F5344CB8AC3E}">
        <p14:creationId xmlns:p14="http://schemas.microsoft.com/office/powerpoint/2010/main" val="20692328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jpeg"/><Relationship Id="rId5" Type="http://schemas.microsoft.com/office/2007/relationships/hdphoto" Target="../media/hdphoto4.wdp"/><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package" Target="../embeddings/Microsoft_Excel_______2.xlsx"/><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5.JPG"/><Relationship Id="rId4" Type="http://schemas.openxmlformats.org/officeDocument/2006/relationships/image" Target="../media/image12.jpe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b="4215"/>
          <a:stretch/>
        </p:blipFill>
        <p:spPr>
          <a:xfrm>
            <a:off x="-90192" y="1116418"/>
            <a:ext cx="9324384" cy="5954233"/>
          </a:xfrm>
          <a:prstGeom prst="rect">
            <a:avLst/>
          </a:prstGeom>
          <a:scene3d>
            <a:camera prst="orthographicFront">
              <a:rot lat="0" lon="0" rev="60000"/>
            </a:camera>
            <a:lightRig rig="threePt" dir="t"/>
          </a:scene3d>
        </p:spPr>
      </p:pic>
      <p:sp>
        <p:nvSpPr>
          <p:cNvPr id="6" name="正方形/長方形 5"/>
          <p:cNvSpPr/>
          <p:nvPr/>
        </p:nvSpPr>
        <p:spPr>
          <a:xfrm>
            <a:off x="0" y="988828"/>
            <a:ext cx="9144000" cy="57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4327450" y="0"/>
            <a:ext cx="4531579" cy="1657860"/>
          </a:xfrm>
        </p:spPr>
        <p:txBody>
          <a:bodyPr wrap="square" numCol="1" anchorCtr="0" compatLnSpc="1">
            <a:prstTxWarp prst="textNoShape">
              <a:avLst/>
            </a:prstTxWarp>
            <a:normAutofit/>
          </a:bodyPr>
          <a:lstStyle/>
          <a:p>
            <a:pPr algn="r"/>
            <a:r>
              <a:rPr lang="ja-JP" altLang="en-US" sz="3600" b="1" cap="none" dirty="0" smtClean="0">
                <a:solidFill>
                  <a:srgbClr val="00B0F0"/>
                </a:solidFill>
                <a:latin typeface="HG丸ｺﾞｼｯｸM-PRO" pitchFamily="50" charset="-128"/>
                <a:ea typeface="HG丸ｺﾞｼｯｸM-PRO" pitchFamily="50" charset="-128"/>
              </a:rPr>
              <a:t>北見赤十字病院</a:t>
            </a:r>
            <a:r>
              <a:rPr lang="en-US" altLang="ja-JP" sz="3600" b="1" cap="none" dirty="0" smtClean="0">
                <a:solidFill>
                  <a:srgbClr val="00B0F0"/>
                </a:solidFill>
                <a:latin typeface="HG丸ｺﾞｼｯｸM-PRO" pitchFamily="50" charset="-128"/>
                <a:ea typeface="HG丸ｺﾞｼｯｸM-PRO" pitchFamily="50" charset="-128"/>
              </a:rPr>
              <a:t/>
            </a:r>
            <a:br>
              <a:rPr lang="en-US" altLang="ja-JP" sz="3600" b="1" cap="none" dirty="0" smtClean="0">
                <a:solidFill>
                  <a:srgbClr val="00B0F0"/>
                </a:solidFill>
                <a:latin typeface="HG丸ｺﾞｼｯｸM-PRO" pitchFamily="50" charset="-128"/>
                <a:ea typeface="HG丸ｺﾞｼｯｸM-PRO" pitchFamily="50" charset="-128"/>
              </a:rPr>
            </a:br>
            <a:r>
              <a:rPr lang="ja-JP" altLang="en-US" sz="3600" b="1" cap="none" dirty="0" smtClean="0">
                <a:solidFill>
                  <a:srgbClr val="00B0F0"/>
                </a:solidFill>
                <a:latin typeface="HG丸ｺﾞｼｯｸM-PRO" pitchFamily="50" charset="-128"/>
                <a:ea typeface="HG丸ｺﾞｼｯｸM-PRO" pitchFamily="50" charset="-128"/>
              </a:rPr>
              <a:t> 初期臨床研修 </a:t>
            </a:r>
            <a:endParaRPr lang="ja-JP" altLang="en-US" sz="3600" b="1" cap="none" dirty="0">
              <a:solidFill>
                <a:srgbClr val="00B0F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811417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初期臨床研修</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コンテンツ プレースホルダー 2"/>
          <p:cNvSpPr txBox="1">
            <a:spLocks/>
          </p:cNvSpPr>
          <p:nvPr/>
        </p:nvSpPr>
        <p:spPr bwMode="auto">
          <a:xfrm>
            <a:off x="441960" y="1359934"/>
            <a:ext cx="841047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b="1" dirty="0" smtClean="0">
                <a:solidFill>
                  <a:srgbClr val="FF0000"/>
                </a:solidFill>
                <a:latin typeface="HG丸ｺﾞｼｯｸM-PRO" pitchFamily="50" charset="-128"/>
                <a:ea typeface="HG丸ｺﾞｼｯｸM-PRO" pitchFamily="50" charset="-128"/>
              </a:rPr>
              <a:t>北見赤十字病院の初期臨床研修医</a:t>
            </a:r>
            <a:endParaRPr lang="en-US" altLang="ja-JP" b="1" dirty="0">
              <a:solidFill>
                <a:srgbClr val="FF0000"/>
              </a:solidFill>
              <a:latin typeface="HG丸ｺﾞｼｯｸM-PRO" pitchFamily="50" charset="-128"/>
              <a:ea typeface="HG丸ｺﾞｼｯｸM-PRO" pitchFamily="50" charset="-128"/>
            </a:endParaRPr>
          </a:p>
        </p:txBody>
      </p:sp>
      <p:sp>
        <p:nvSpPr>
          <p:cNvPr id="10" name="テキスト ボックス 9"/>
          <p:cNvSpPr txBox="1"/>
          <p:nvPr/>
        </p:nvSpPr>
        <p:spPr>
          <a:xfrm>
            <a:off x="753628" y="1844154"/>
            <a:ext cx="4881628" cy="707886"/>
          </a:xfrm>
          <a:prstGeom prst="rect">
            <a:avLst/>
          </a:prstGeom>
          <a:noFill/>
        </p:spPr>
        <p:txBody>
          <a:bodyPr wrap="square" rtlCol="0">
            <a:spAutoFit/>
          </a:bodyPr>
          <a:lstStyle/>
          <a:p>
            <a:r>
              <a:rPr lang="en-US" altLang="ja-JP" sz="2400" b="1" dirty="0" smtClean="0">
                <a:latin typeface="HG丸ｺﾞｼｯｸM-PRO" pitchFamily="50" charset="-128"/>
                <a:ea typeface="HG丸ｺﾞｼｯｸM-PRO" pitchFamily="50" charset="-128"/>
              </a:rPr>
              <a:t>2023</a:t>
            </a:r>
            <a:r>
              <a:rPr kumimoji="1" lang="ja-JP" altLang="en-US" sz="2400" b="1" dirty="0" smtClean="0">
                <a:latin typeface="HG丸ｺﾞｼｯｸM-PRO" pitchFamily="50" charset="-128"/>
                <a:ea typeface="HG丸ｺﾞｼｯｸM-PRO" pitchFamily="50" charset="-128"/>
              </a:rPr>
              <a:t>年度　在籍</a:t>
            </a:r>
            <a:r>
              <a:rPr lang="ja-JP" altLang="en-US" sz="2400" b="1" dirty="0" smtClean="0">
                <a:latin typeface="HG丸ｺﾞｼｯｸM-PRO" pitchFamily="50" charset="-128"/>
                <a:ea typeface="HG丸ｺﾞｼｯｸM-PRO" pitchFamily="50" charset="-128"/>
              </a:rPr>
              <a:t>　</a:t>
            </a:r>
            <a:r>
              <a:rPr kumimoji="1" lang="en-US" altLang="ja-JP" sz="2400" b="1" dirty="0" smtClean="0">
                <a:latin typeface="HG丸ｺﾞｼｯｸM-PRO" pitchFamily="50" charset="-128"/>
                <a:ea typeface="HG丸ｺﾞｼｯｸM-PRO" pitchFamily="50" charset="-128"/>
              </a:rPr>
              <a:t>19</a:t>
            </a:r>
            <a:r>
              <a:rPr kumimoji="1" lang="ja-JP" altLang="en-US" sz="2400" b="1" dirty="0" smtClean="0">
                <a:latin typeface="HG丸ｺﾞｼｯｸM-PRO" pitchFamily="50" charset="-128"/>
                <a:ea typeface="HG丸ｺﾞｼｯｸM-PRO" pitchFamily="50" charset="-128"/>
              </a:rPr>
              <a:t>名</a:t>
            </a:r>
            <a:endParaRPr kumimoji="1" lang="en-US" altLang="ja-JP" sz="2400" b="1"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（１年次　</a:t>
            </a:r>
            <a:r>
              <a:rPr lang="en-US" altLang="ja-JP" sz="1400" dirty="0" smtClean="0">
                <a:latin typeface="HG丸ｺﾞｼｯｸM-PRO" pitchFamily="50" charset="-128"/>
                <a:ea typeface="HG丸ｺﾞｼｯｸM-PRO" pitchFamily="50" charset="-128"/>
              </a:rPr>
              <a:t>10</a:t>
            </a:r>
            <a:r>
              <a:rPr lang="ja-JP" altLang="en-US" sz="1400" dirty="0" smtClean="0">
                <a:latin typeface="HG丸ｺﾞｼｯｸM-PRO" pitchFamily="50" charset="-128"/>
                <a:ea typeface="HG丸ｺﾞｼｯｸM-PRO" pitchFamily="50" charset="-128"/>
              </a:rPr>
              <a:t>名</a:t>
            </a:r>
            <a:r>
              <a:rPr kumimoji="1" lang="ja-JP" altLang="en-US" sz="1400" dirty="0" smtClean="0">
                <a:latin typeface="HG丸ｺﾞｼｯｸM-PRO" pitchFamily="50" charset="-128"/>
                <a:ea typeface="HG丸ｺﾞｼｯｸM-PRO" pitchFamily="50" charset="-128"/>
              </a:rPr>
              <a:t>・ </a:t>
            </a:r>
            <a:r>
              <a:rPr kumimoji="1" lang="en-US" altLang="ja-JP" sz="1400" dirty="0" smtClean="0">
                <a:latin typeface="HG丸ｺﾞｼｯｸM-PRO" pitchFamily="50" charset="-128"/>
                <a:ea typeface="HG丸ｺﾞｼｯｸM-PRO" pitchFamily="50" charset="-128"/>
              </a:rPr>
              <a:t>2</a:t>
            </a:r>
            <a:r>
              <a:rPr kumimoji="1" lang="ja-JP" altLang="en-US" sz="1400" dirty="0" smtClean="0">
                <a:latin typeface="HG丸ｺﾞｼｯｸM-PRO" pitchFamily="50" charset="-128"/>
                <a:ea typeface="HG丸ｺﾞｼｯｸM-PRO" pitchFamily="50" charset="-128"/>
              </a:rPr>
              <a:t>年次　</a:t>
            </a:r>
            <a:r>
              <a:rPr kumimoji="1" lang="en-US" altLang="ja-JP" sz="1400" dirty="0" smtClean="0">
                <a:latin typeface="HG丸ｺﾞｼｯｸM-PRO" pitchFamily="50" charset="-128"/>
                <a:ea typeface="HG丸ｺﾞｼｯｸM-PRO" pitchFamily="50" charset="-128"/>
              </a:rPr>
              <a:t>9</a:t>
            </a:r>
            <a:r>
              <a:rPr kumimoji="1" lang="ja-JP" altLang="en-US" sz="1400" dirty="0" smtClean="0">
                <a:latin typeface="HG丸ｺﾞｼｯｸM-PRO" pitchFamily="50" charset="-128"/>
                <a:ea typeface="HG丸ｺﾞｼｯｸM-PRO" pitchFamily="50" charset="-128"/>
              </a:rPr>
              <a:t>名）</a:t>
            </a:r>
            <a:endParaRPr kumimoji="1" lang="en-US" altLang="ja-JP" sz="1400" dirty="0" smtClean="0">
              <a:latin typeface="HG丸ｺﾞｼｯｸM-PRO" pitchFamily="50" charset="-128"/>
              <a:ea typeface="HG丸ｺﾞｼｯｸM-PRO" pitchFamily="50" charset="-128"/>
            </a:endParaRPr>
          </a:p>
        </p:txBody>
      </p:sp>
      <p:graphicFrame>
        <p:nvGraphicFramePr>
          <p:cNvPr id="11" name="グラフ 5"/>
          <p:cNvGraphicFramePr>
            <a:graphicFrameLocks/>
          </p:cNvGraphicFramePr>
          <p:nvPr>
            <p:extLst>
              <p:ext uri="{D42A27DB-BD31-4B8C-83A1-F6EECF244321}">
                <p14:modId xmlns:p14="http://schemas.microsoft.com/office/powerpoint/2010/main" val="3466827770"/>
              </p:ext>
            </p:extLst>
          </p:nvPr>
        </p:nvGraphicFramePr>
        <p:xfrm>
          <a:off x="753628" y="3179352"/>
          <a:ext cx="2266314" cy="3062689"/>
        </p:xfrm>
        <a:graphic>
          <a:graphicData uri="http://schemas.openxmlformats.org/drawingml/2006/chart">
            <c:chart xmlns:c="http://schemas.openxmlformats.org/drawingml/2006/chart" xmlns:r="http://schemas.openxmlformats.org/officeDocument/2006/relationships" r:id="rId3"/>
          </a:graphicData>
        </a:graphic>
      </p:graphicFrame>
      <p:sp>
        <p:nvSpPr>
          <p:cNvPr id="12" name="コンテンツ プレースホルダー 2"/>
          <p:cNvSpPr txBox="1">
            <a:spLocks/>
          </p:cNvSpPr>
          <p:nvPr/>
        </p:nvSpPr>
        <p:spPr bwMode="auto">
          <a:xfrm>
            <a:off x="1541721" y="3927550"/>
            <a:ext cx="754912" cy="712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algn="ctr" defTabSz="914400">
              <a:spcBef>
                <a:spcPct val="20000"/>
              </a:spcBef>
              <a:spcAft>
                <a:spcPts val="600"/>
              </a:spcAft>
              <a:buFont typeface="Arial" panose="020B0604020202020204" pitchFamily="34" charset="0"/>
              <a:buNone/>
            </a:pPr>
            <a:r>
              <a:rPr lang="ja-JP" altLang="en-US" sz="1400" b="1" dirty="0" smtClean="0">
                <a:latin typeface="HG丸ｺﾞｼｯｸM-PRO" pitchFamily="50" charset="-128"/>
                <a:ea typeface="HG丸ｺﾞｼｯｸM-PRO" pitchFamily="50" charset="-128"/>
              </a:rPr>
              <a:t>道外</a:t>
            </a:r>
            <a:endParaRPr lang="en-US" altLang="ja-JP" sz="1400" b="1" dirty="0" smtClean="0">
              <a:latin typeface="HG丸ｺﾞｼｯｸM-PRO" pitchFamily="50" charset="-128"/>
              <a:ea typeface="HG丸ｺﾞｼｯｸM-PRO" pitchFamily="50" charset="-128"/>
            </a:endParaRPr>
          </a:p>
          <a:p>
            <a:pPr algn="ctr" defTabSz="914400">
              <a:spcBef>
                <a:spcPct val="20000"/>
              </a:spcBef>
              <a:spcAft>
                <a:spcPts val="600"/>
              </a:spcAft>
              <a:buFont typeface="Arial" panose="020B0604020202020204" pitchFamily="34" charset="0"/>
              <a:buNone/>
            </a:pPr>
            <a:r>
              <a:rPr lang="ja-JP" altLang="en-US" sz="1400" b="1" dirty="0" smtClean="0">
                <a:latin typeface="HG丸ｺﾞｼｯｸM-PRO" pitchFamily="50" charset="-128"/>
                <a:ea typeface="HG丸ｺﾞｼｯｸM-PRO" pitchFamily="50" charset="-128"/>
              </a:rPr>
              <a:t> </a:t>
            </a:r>
            <a:r>
              <a:rPr lang="en-US" altLang="ja-JP" sz="1400" b="1" dirty="0" smtClean="0">
                <a:latin typeface="HG丸ｺﾞｼｯｸM-PRO" pitchFamily="50" charset="-128"/>
                <a:ea typeface="HG丸ｺﾞｼｯｸM-PRO" pitchFamily="50" charset="-128"/>
              </a:rPr>
              <a:t>7</a:t>
            </a:r>
            <a:r>
              <a:rPr lang="ja-JP" altLang="en-US" sz="1400" b="1" dirty="0" smtClean="0">
                <a:latin typeface="HG丸ｺﾞｼｯｸM-PRO" pitchFamily="50" charset="-128"/>
                <a:ea typeface="HG丸ｺﾞｼｯｸM-PRO" pitchFamily="50" charset="-128"/>
              </a:rPr>
              <a:t>名</a:t>
            </a:r>
            <a:endParaRPr lang="ja-JP" altLang="en-US" sz="1400" b="1" dirty="0">
              <a:latin typeface="HG丸ｺﾞｼｯｸM-PRO" pitchFamily="50" charset="-128"/>
              <a:ea typeface="HG丸ｺﾞｼｯｸM-PRO" pitchFamily="50" charset="-128"/>
            </a:endParaRPr>
          </a:p>
        </p:txBody>
      </p:sp>
      <p:sp>
        <p:nvSpPr>
          <p:cNvPr id="15" name="コンテンツ プレースホルダー 2"/>
          <p:cNvSpPr txBox="1">
            <a:spLocks/>
          </p:cNvSpPr>
          <p:nvPr/>
        </p:nvSpPr>
        <p:spPr bwMode="auto">
          <a:xfrm>
            <a:off x="1541721" y="4976056"/>
            <a:ext cx="754912" cy="647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algn="ctr" defTabSz="914400">
              <a:spcBef>
                <a:spcPct val="20000"/>
              </a:spcBef>
              <a:spcAft>
                <a:spcPts val="600"/>
              </a:spcAft>
              <a:buFont typeface="Arial" panose="020B0604020202020204" pitchFamily="34" charset="0"/>
              <a:buNone/>
            </a:pPr>
            <a:r>
              <a:rPr lang="ja-JP" altLang="en-US" sz="1400" b="1" dirty="0" smtClean="0">
                <a:latin typeface="HG丸ｺﾞｼｯｸM-PRO" pitchFamily="50" charset="-128"/>
                <a:ea typeface="HG丸ｺﾞｼｯｸM-PRO" pitchFamily="50" charset="-128"/>
              </a:rPr>
              <a:t>道内</a:t>
            </a:r>
            <a:endParaRPr lang="en-US" altLang="ja-JP" sz="1400" b="1" dirty="0" smtClean="0">
              <a:latin typeface="HG丸ｺﾞｼｯｸM-PRO" pitchFamily="50" charset="-128"/>
              <a:ea typeface="HG丸ｺﾞｼｯｸM-PRO" pitchFamily="50" charset="-128"/>
            </a:endParaRPr>
          </a:p>
          <a:p>
            <a:pPr algn="ctr" defTabSz="914400">
              <a:spcBef>
                <a:spcPct val="20000"/>
              </a:spcBef>
              <a:spcAft>
                <a:spcPts val="600"/>
              </a:spcAft>
              <a:buFont typeface="Arial" panose="020B0604020202020204" pitchFamily="34" charset="0"/>
              <a:buNone/>
            </a:pPr>
            <a:r>
              <a:rPr lang="en-US" altLang="ja-JP" sz="1400" b="1" dirty="0" smtClean="0">
                <a:latin typeface="HG丸ｺﾞｼｯｸM-PRO" pitchFamily="50" charset="-128"/>
                <a:ea typeface="HG丸ｺﾞｼｯｸM-PRO" pitchFamily="50" charset="-128"/>
              </a:rPr>
              <a:t>12</a:t>
            </a:r>
            <a:r>
              <a:rPr lang="ja-JP" altLang="en-US" sz="1400" b="1" dirty="0" smtClean="0">
                <a:latin typeface="HG丸ｺﾞｼｯｸM-PRO" pitchFamily="50" charset="-128"/>
                <a:ea typeface="HG丸ｺﾞｼｯｸM-PRO" pitchFamily="50" charset="-128"/>
              </a:rPr>
              <a:t>名</a:t>
            </a:r>
            <a:endParaRPr lang="ja-JP" altLang="en-US" sz="1400" b="1" dirty="0">
              <a:latin typeface="HG丸ｺﾞｼｯｸM-PRO" pitchFamily="50" charset="-128"/>
              <a:ea typeface="HG丸ｺﾞｼｯｸM-PRO" pitchFamily="50" charset="-128"/>
            </a:endParaRPr>
          </a:p>
        </p:txBody>
      </p:sp>
      <p:sp>
        <p:nvSpPr>
          <p:cNvPr id="16" name="コンテンツ プレースホルダー 2"/>
          <p:cNvSpPr txBox="1">
            <a:spLocks/>
          </p:cNvSpPr>
          <p:nvPr/>
        </p:nvSpPr>
        <p:spPr>
          <a:xfrm>
            <a:off x="3326298" y="3179352"/>
            <a:ext cx="2308958" cy="1647830"/>
          </a:xfrm>
          <a:prstGeom prst="rect">
            <a:avLst/>
          </a:prstGeom>
          <a:solidFill>
            <a:srgbClr val="33CCFF"/>
          </a:solidFill>
          <a:ln>
            <a:solidFill>
              <a:srgbClr val="FF0000"/>
            </a:solidFill>
          </a:ln>
        </p:spPr>
        <p:txBody>
          <a:bodyPr anchor="ctr">
            <a:normAutofit/>
          </a:bodyPr>
          <a:lstStyle>
            <a:lvl1pPr marL="0" indent="0" algn="l" defTabSz="914400" rtl="0" eaLnBrk="1" latinLnBrk="0" hangingPunct="1">
              <a:spcBef>
                <a:spcPct val="20000"/>
              </a:spcBef>
              <a:spcAft>
                <a:spcPts val="600"/>
              </a:spcAft>
              <a:buFont typeface="Arial" pitchFamily="34" charset="0"/>
              <a:buNone/>
              <a:defRPr kumimoji="1"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kumimoji="1"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kumimoji="1"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9pPr>
          </a:lstStyle>
          <a:p>
            <a:pPr fontAlgn="auto">
              <a:defRPr/>
            </a:pPr>
            <a:r>
              <a:rPr lang="ja-JP" altLang="en-US" sz="1400" dirty="0" smtClean="0">
                <a:latin typeface="HG丸ｺﾞｼｯｸM-PRO" pitchFamily="50" charset="-128"/>
                <a:ea typeface="HG丸ｺﾞｼｯｸM-PRO" pitchFamily="50" charset="-128"/>
              </a:rPr>
              <a:t>産業医科大学</a:t>
            </a: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2</a:t>
            </a:r>
            <a:r>
              <a:rPr lang="ja-JP" altLang="en-US" sz="1400" dirty="0" smtClean="0">
                <a:latin typeface="HG丸ｺﾞｼｯｸM-PRO" pitchFamily="50" charset="-128"/>
                <a:ea typeface="HG丸ｺﾞｼｯｸM-PRO" pitchFamily="50" charset="-128"/>
              </a:rPr>
              <a:t>名</a:t>
            </a:r>
            <a:endParaRPr lang="en-US" altLang="ja-JP" sz="1400" dirty="0" smtClean="0">
              <a:latin typeface="HG丸ｺﾞｼｯｸM-PRO" pitchFamily="50" charset="-128"/>
              <a:ea typeface="HG丸ｺﾞｼｯｸM-PRO" pitchFamily="50" charset="-128"/>
            </a:endParaRPr>
          </a:p>
          <a:p>
            <a:pPr fontAlgn="auto">
              <a:defRPr/>
            </a:pPr>
            <a:r>
              <a:rPr lang="ja-JP" altLang="en-US" sz="1400" dirty="0" smtClean="0">
                <a:latin typeface="HG丸ｺﾞｼｯｸM-PRO" pitchFamily="50" charset="-128"/>
                <a:ea typeface="HG丸ｺﾞｼｯｸM-PRO" pitchFamily="50" charset="-128"/>
              </a:rPr>
              <a:t>九州大学　　　　　</a:t>
            </a:r>
            <a:r>
              <a:rPr lang="en-US" altLang="ja-JP" sz="1400" dirty="0" smtClean="0">
                <a:latin typeface="HG丸ｺﾞｼｯｸM-PRO" pitchFamily="50" charset="-128"/>
                <a:ea typeface="HG丸ｺﾞｼｯｸM-PRO" pitchFamily="50" charset="-128"/>
              </a:rPr>
              <a:t>3</a:t>
            </a:r>
            <a:r>
              <a:rPr lang="ja-JP" altLang="en-US" sz="1400" dirty="0" smtClean="0">
                <a:latin typeface="HG丸ｺﾞｼｯｸM-PRO" pitchFamily="50" charset="-128"/>
                <a:ea typeface="HG丸ｺﾞｼｯｸM-PRO" pitchFamily="50" charset="-128"/>
              </a:rPr>
              <a:t>名</a:t>
            </a:r>
            <a:endParaRPr lang="en-US" altLang="ja-JP" sz="1400" dirty="0" smtClean="0">
              <a:latin typeface="HG丸ｺﾞｼｯｸM-PRO" pitchFamily="50" charset="-128"/>
              <a:ea typeface="HG丸ｺﾞｼｯｸM-PRO" pitchFamily="50" charset="-128"/>
            </a:endParaRPr>
          </a:p>
          <a:p>
            <a:pPr fontAlgn="auto">
              <a:defRPr/>
            </a:pPr>
            <a:r>
              <a:rPr lang="ja-JP" altLang="en-US" sz="1400" dirty="0" smtClean="0">
                <a:latin typeface="HG丸ｺﾞｼｯｸM-PRO" pitchFamily="50" charset="-128"/>
                <a:ea typeface="HG丸ｺﾞｼｯｸM-PRO" pitchFamily="50" charset="-128"/>
              </a:rPr>
              <a:t>川崎医科大学　　　</a:t>
            </a:r>
            <a:r>
              <a:rPr lang="en-US" altLang="ja-JP" sz="1400" dirty="0" smtClean="0">
                <a:latin typeface="HG丸ｺﾞｼｯｸM-PRO" pitchFamily="50" charset="-128"/>
                <a:ea typeface="HG丸ｺﾞｼｯｸM-PRO" pitchFamily="50" charset="-128"/>
              </a:rPr>
              <a:t>1</a:t>
            </a:r>
            <a:r>
              <a:rPr lang="ja-JP" altLang="en-US" sz="1400" dirty="0" smtClean="0">
                <a:latin typeface="HG丸ｺﾞｼｯｸM-PRO" pitchFamily="50" charset="-128"/>
                <a:ea typeface="HG丸ｺﾞｼｯｸM-PRO" pitchFamily="50" charset="-128"/>
              </a:rPr>
              <a:t>名</a:t>
            </a:r>
            <a:endParaRPr lang="en-US" altLang="ja-JP" sz="1400" dirty="0" smtClean="0">
              <a:latin typeface="HG丸ｺﾞｼｯｸM-PRO" pitchFamily="50" charset="-128"/>
              <a:ea typeface="HG丸ｺﾞｼｯｸM-PRO" pitchFamily="50" charset="-128"/>
            </a:endParaRPr>
          </a:p>
          <a:p>
            <a:pPr fontAlgn="auto">
              <a:defRPr/>
            </a:pPr>
            <a:r>
              <a:rPr lang="ja-JP" altLang="en-US" sz="1400" dirty="0" smtClean="0">
                <a:latin typeface="HG丸ｺﾞｼｯｸM-PRO" pitchFamily="50" charset="-128"/>
                <a:ea typeface="HG丸ｺﾞｼｯｸM-PRO" pitchFamily="50" charset="-128"/>
              </a:rPr>
              <a:t>秋田大学　　　　　</a:t>
            </a:r>
            <a:r>
              <a:rPr lang="en-US" altLang="ja-JP" sz="1400" dirty="0" smtClean="0">
                <a:latin typeface="HG丸ｺﾞｼｯｸM-PRO" pitchFamily="50" charset="-128"/>
                <a:ea typeface="HG丸ｺﾞｼｯｸM-PRO" pitchFamily="50" charset="-128"/>
              </a:rPr>
              <a:t>1</a:t>
            </a:r>
            <a:r>
              <a:rPr lang="ja-JP" altLang="en-US" sz="1400" dirty="0" smtClean="0">
                <a:latin typeface="HG丸ｺﾞｼｯｸM-PRO" pitchFamily="50" charset="-128"/>
                <a:ea typeface="HG丸ｺﾞｼｯｸM-PRO" pitchFamily="50" charset="-128"/>
              </a:rPr>
              <a:t>名</a:t>
            </a:r>
            <a:endParaRPr lang="en-US" altLang="ja-JP" sz="1400" dirty="0">
              <a:latin typeface="HG丸ｺﾞｼｯｸM-PRO" pitchFamily="50" charset="-128"/>
              <a:ea typeface="HG丸ｺﾞｼｯｸM-PRO" pitchFamily="50" charset="-128"/>
            </a:endParaRPr>
          </a:p>
        </p:txBody>
      </p:sp>
      <p:sp>
        <p:nvSpPr>
          <p:cNvPr id="22" name="コンテンツ プレースホルダー 2"/>
          <p:cNvSpPr txBox="1">
            <a:spLocks/>
          </p:cNvSpPr>
          <p:nvPr/>
        </p:nvSpPr>
        <p:spPr>
          <a:xfrm>
            <a:off x="3326298" y="4827182"/>
            <a:ext cx="2308960" cy="1414860"/>
          </a:xfrm>
          <a:prstGeom prst="rect">
            <a:avLst/>
          </a:prstGeom>
          <a:solidFill>
            <a:srgbClr val="92D050"/>
          </a:solidFill>
          <a:ln>
            <a:solidFill>
              <a:srgbClr val="FF6600"/>
            </a:solidFill>
          </a:ln>
        </p:spPr>
        <p:txBody>
          <a:bodyPr>
            <a:normAutofit/>
          </a:bodyPr>
          <a:lstStyle>
            <a:lvl1pPr marL="0" indent="0" algn="l" defTabSz="914400" rtl="0" eaLnBrk="1" latinLnBrk="0" hangingPunct="1">
              <a:spcBef>
                <a:spcPct val="20000"/>
              </a:spcBef>
              <a:spcAft>
                <a:spcPts val="600"/>
              </a:spcAft>
              <a:buFont typeface="Arial" pitchFamily="34" charset="0"/>
              <a:buNone/>
              <a:defRPr kumimoji="1"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kumimoji="1"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kumimoji="1"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9pPr>
          </a:lstStyle>
          <a:p>
            <a:pPr fontAlgn="auto">
              <a:defRPr/>
            </a:pPr>
            <a:endParaRPr lang="en-US" altLang="ja-JP" sz="100" dirty="0" smtClean="0"/>
          </a:p>
          <a:p>
            <a:pPr fontAlgn="auto">
              <a:defRPr/>
            </a:pPr>
            <a:r>
              <a:rPr lang="ja-JP" altLang="en-US" sz="1400" dirty="0" smtClean="0">
                <a:latin typeface="HG丸ｺﾞｼｯｸM-PRO" pitchFamily="50" charset="-128"/>
                <a:ea typeface="HG丸ｺﾞｼｯｸM-PRO" pitchFamily="50" charset="-128"/>
              </a:rPr>
              <a:t>札幌</a:t>
            </a:r>
            <a:r>
              <a:rPr lang="ja-JP" altLang="en-US" sz="1400" dirty="0">
                <a:latin typeface="HG丸ｺﾞｼｯｸM-PRO" pitchFamily="50" charset="-128"/>
                <a:ea typeface="HG丸ｺﾞｼｯｸM-PRO" pitchFamily="50" charset="-128"/>
              </a:rPr>
              <a:t>医科</a:t>
            </a:r>
            <a:r>
              <a:rPr lang="ja-JP" altLang="en-US" sz="1400" dirty="0" smtClean="0">
                <a:latin typeface="HG丸ｺﾞｼｯｸM-PRO" pitchFamily="50" charset="-128"/>
                <a:ea typeface="HG丸ｺﾞｼｯｸM-PRO" pitchFamily="50" charset="-128"/>
              </a:rPr>
              <a:t>大学　　　</a:t>
            </a:r>
            <a:r>
              <a:rPr lang="en-US" altLang="ja-JP" sz="1400" dirty="0" smtClean="0">
                <a:latin typeface="HG丸ｺﾞｼｯｸM-PRO" pitchFamily="50" charset="-128"/>
                <a:ea typeface="HG丸ｺﾞｼｯｸM-PRO" pitchFamily="50" charset="-128"/>
              </a:rPr>
              <a:t>6</a:t>
            </a:r>
            <a:r>
              <a:rPr lang="ja-JP" altLang="en-US" sz="1400" dirty="0" smtClean="0">
                <a:latin typeface="HG丸ｺﾞｼｯｸM-PRO" pitchFamily="50" charset="-128"/>
                <a:ea typeface="HG丸ｺﾞｼｯｸM-PRO" pitchFamily="50" charset="-128"/>
              </a:rPr>
              <a:t>名</a:t>
            </a:r>
            <a:endParaRPr lang="en-US" altLang="ja-JP" sz="1400" dirty="0">
              <a:latin typeface="HG丸ｺﾞｼｯｸM-PRO" pitchFamily="50" charset="-128"/>
              <a:ea typeface="HG丸ｺﾞｼｯｸM-PRO" pitchFamily="50" charset="-128"/>
            </a:endParaRPr>
          </a:p>
          <a:p>
            <a:pPr fontAlgn="auto">
              <a:defRPr/>
            </a:pPr>
            <a:r>
              <a:rPr lang="ja-JP" altLang="en-US" sz="1400" dirty="0">
                <a:latin typeface="HG丸ｺﾞｼｯｸM-PRO" pitchFamily="50" charset="-128"/>
                <a:ea typeface="HG丸ｺﾞｼｯｸM-PRO" pitchFamily="50" charset="-128"/>
              </a:rPr>
              <a:t>旭川医科大学　　　</a:t>
            </a:r>
            <a:r>
              <a:rPr lang="en-US" altLang="ja-JP" sz="1400" dirty="0" smtClean="0">
                <a:latin typeface="HG丸ｺﾞｼｯｸM-PRO" pitchFamily="50" charset="-128"/>
                <a:ea typeface="HG丸ｺﾞｼｯｸM-PRO" pitchFamily="50" charset="-128"/>
              </a:rPr>
              <a:t>5</a:t>
            </a:r>
            <a:r>
              <a:rPr lang="ja-JP" altLang="en-US" sz="1400" dirty="0" smtClean="0">
                <a:latin typeface="HG丸ｺﾞｼｯｸM-PRO" pitchFamily="50" charset="-128"/>
                <a:ea typeface="HG丸ｺﾞｼｯｸM-PRO" pitchFamily="50" charset="-128"/>
              </a:rPr>
              <a:t>名</a:t>
            </a:r>
            <a:endParaRPr lang="en-US" altLang="ja-JP" sz="1400" dirty="0">
              <a:latin typeface="HG丸ｺﾞｼｯｸM-PRO" pitchFamily="50" charset="-128"/>
              <a:ea typeface="HG丸ｺﾞｼｯｸM-PRO" pitchFamily="50" charset="-128"/>
            </a:endParaRPr>
          </a:p>
          <a:p>
            <a:pPr fontAlgn="auto">
              <a:defRPr/>
            </a:pPr>
            <a:r>
              <a:rPr lang="ja-JP" altLang="en-US" sz="1400" dirty="0" smtClean="0">
                <a:latin typeface="HG丸ｺﾞｼｯｸM-PRO" pitchFamily="50" charset="-128"/>
                <a:ea typeface="HG丸ｺﾞｼｯｸM-PRO" pitchFamily="50" charset="-128"/>
              </a:rPr>
              <a:t>北海道大学</a:t>
            </a:r>
            <a:r>
              <a:rPr lang="en-US" altLang="ja-JP" sz="1400" dirty="0" smtClean="0">
                <a:latin typeface="HG丸ｺﾞｼｯｸM-PRO" pitchFamily="50" charset="-128"/>
                <a:ea typeface="HG丸ｺﾞｼｯｸM-PRO" pitchFamily="50" charset="-128"/>
              </a:rPr>
              <a:t>	</a:t>
            </a: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　　</a:t>
            </a: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1</a:t>
            </a:r>
            <a:r>
              <a:rPr lang="ja-JP" altLang="en-US" sz="1400" dirty="0" smtClean="0">
                <a:latin typeface="HG丸ｺﾞｼｯｸM-PRO" pitchFamily="50" charset="-128"/>
                <a:ea typeface="HG丸ｺﾞｼｯｸM-PRO" pitchFamily="50" charset="-128"/>
              </a:rPr>
              <a:t>名</a:t>
            </a:r>
            <a:endParaRPr lang="en-US" altLang="ja-JP" sz="1400" dirty="0">
              <a:latin typeface="HG丸ｺﾞｼｯｸM-PRO" pitchFamily="50" charset="-128"/>
              <a:ea typeface="HG丸ｺﾞｼｯｸM-PRO" pitchFamily="50" charset="-128"/>
            </a:endParaRPr>
          </a:p>
        </p:txBody>
      </p:sp>
      <p:sp>
        <p:nvSpPr>
          <p:cNvPr id="23" name="上矢印 22"/>
          <p:cNvSpPr>
            <a:spLocks noChangeArrowheads="1"/>
          </p:cNvSpPr>
          <p:nvPr/>
        </p:nvSpPr>
        <p:spPr bwMode="auto">
          <a:xfrm rot="5400000">
            <a:off x="2687674" y="3985290"/>
            <a:ext cx="368300" cy="596900"/>
          </a:xfrm>
          <a:prstGeom prst="upArrow">
            <a:avLst>
              <a:gd name="adj1" fmla="val 50000"/>
              <a:gd name="adj2" fmla="val 50001"/>
            </a:avLst>
          </a:prstGeom>
          <a:ln>
            <a:headEnd/>
            <a:tailEnd/>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chemeClr val="lt1"/>
              </a:solidFill>
              <a:latin typeface="+mn-lt"/>
              <a:ea typeface="+mn-ea"/>
            </a:endParaRPr>
          </a:p>
        </p:txBody>
      </p:sp>
      <p:sp>
        <p:nvSpPr>
          <p:cNvPr id="24" name="上矢印 23"/>
          <p:cNvSpPr>
            <a:spLocks noChangeArrowheads="1"/>
          </p:cNvSpPr>
          <p:nvPr/>
        </p:nvSpPr>
        <p:spPr bwMode="auto">
          <a:xfrm rot="5400000">
            <a:off x="2687674" y="5033673"/>
            <a:ext cx="368300" cy="596900"/>
          </a:xfrm>
          <a:prstGeom prst="upArrow">
            <a:avLst>
              <a:gd name="adj1" fmla="val 50000"/>
              <a:gd name="adj2" fmla="val 50001"/>
            </a:avLst>
          </a:prstGeom>
          <a:ln>
            <a:headEnd/>
            <a:tailEnd/>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chemeClr val="lt1"/>
              </a:solidFill>
              <a:latin typeface="+mn-lt"/>
              <a:ea typeface="+mn-ea"/>
            </a:endParaRPr>
          </a:p>
        </p:txBody>
      </p:sp>
      <p:sp>
        <p:nvSpPr>
          <p:cNvPr id="27" name="テキスト ボックス 26"/>
          <p:cNvSpPr txBox="1"/>
          <p:nvPr/>
        </p:nvSpPr>
        <p:spPr>
          <a:xfrm>
            <a:off x="6045082" y="3473711"/>
            <a:ext cx="2987646" cy="261610"/>
          </a:xfrm>
          <a:prstGeom prst="rect">
            <a:avLst/>
          </a:prstGeom>
          <a:noFill/>
        </p:spPr>
        <p:txBody>
          <a:bodyPr wrap="square" rtlCol="0">
            <a:spAutoFit/>
          </a:bodyPr>
          <a:lstStyle/>
          <a:p>
            <a:r>
              <a:rPr lang="en-US" altLang="ja-JP" sz="1100" u="sng" dirty="0" smtClean="0">
                <a:latin typeface="HG丸ｺﾞｼｯｸM-PRO" pitchFamily="50" charset="-128"/>
                <a:ea typeface="HG丸ｺﾞｼｯｸM-PRO" pitchFamily="50" charset="-128"/>
              </a:rPr>
              <a:t>2</a:t>
            </a:r>
            <a:r>
              <a:rPr lang="ja-JP" altLang="en-US" sz="1100" u="sng" dirty="0" smtClean="0">
                <a:latin typeface="HG丸ｺﾞｼｯｸM-PRO" pitchFamily="50" charset="-128"/>
                <a:ea typeface="HG丸ｺﾞｼｯｸM-PRO" pitchFamily="50" charset="-128"/>
              </a:rPr>
              <a:t>年</a:t>
            </a:r>
            <a:r>
              <a:rPr lang="ja-JP" altLang="en-US" sz="1100" u="sng" dirty="0">
                <a:latin typeface="HG丸ｺﾞｼｯｸM-PRO" pitchFamily="50" charset="-128"/>
                <a:ea typeface="HG丸ｺﾞｼｯｸM-PRO" pitchFamily="50" charset="-128"/>
              </a:rPr>
              <a:t>次</a:t>
            </a:r>
            <a:r>
              <a:rPr lang="en-US" altLang="ja-JP" sz="1100" u="sng" dirty="0">
                <a:latin typeface="HG丸ｺﾞｼｯｸM-PRO" pitchFamily="50" charset="-128"/>
                <a:ea typeface="HG丸ｺﾞｼｯｸM-PRO" pitchFamily="50" charset="-128"/>
              </a:rPr>
              <a:t>9</a:t>
            </a:r>
            <a:r>
              <a:rPr lang="ja-JP" altLang="en-US" sz="1100" u="sng" dirty="0" smtClean="0">
                <a:latin typeface="HG丸ｺﾞｼｯｸM-PRO" pitchFamily="50" charset="-128"/>
                <a:ea typeface="HG丸ｺﾞｼｯｸM-PRO" pitchFamily="50" charset="-128"/>
              </a:rPr>
              <a:t>名</a:t>
            </a:r>
            <a:endParaRPr kumimoji="1" lang="ja-JP" altLang="en-US" sz="1100" u="sng" dirty="0">
              <a:latin typeface="HG丸ｺﾞｼｯｸM-PRO" pitchFamily="50" charset="-128"/>
              <a:ea typeface="HG丸ｺﾞｼｯｸM-PRO" pitchFamily="50" charset="-128"/>
            </a:endParaRPr>
          </a:p>
        </p:txBody>
      </p:sp>
      <p:sp>
        <p:nvSpPr>
          <p:cNvPr id="28" name="テキスト ボックス 27"/>
          <p:cNvSpPr txBox="1"/>
          <p:nvPr/>
        </p:nvSpPr>
        <p:spPr>
          <a:xfrm>
            <a:off x="6045082" y="5982792"/>
            <a:ext cx="2541078" cy="261610"/>
          </a:xfrm>
          <a:prstGeom prst="rect">
            <a:avLst/>
          </a:prstGeom>
          <a:noFill/>
        </p:spPr>
        <p:txBody>
          <a:bodyPr wrap="square" rtlCol="0">
            <a:spAutoFit/>
          </a:bodyPr>
          <a:lstStyle/>
          <a:p>
            <a:r>
              <a:rPr lang="en-US" altLang="ja-JP" sz="1100" u="sng" dirty="0">
                <a:latin typeface="HG丸ｺﾞｼｯｸM-PRO" pitchFamily="50" charset="-128"/>
                <a:ea typeface="HG丸ｺﾞｼｯｸM-PRO" pitchFamily="50" charset="-128"/>
              </a:rPr>
              <a:t>1</a:t>
            </a:r>
            <a:r>
              <a:rPr lang="ja-JP" altLang="en-US" sz="1100" u="sng" dirty="0" smtClean="0">
                <a:latin typeface="HG丸ｺﾞｼｯｸM-PRO" pitchFamily="50" charset="-128"/>
                <a:ea typeface="HG丸ｺﾞｼｯｸM-PRO" pitchFamily="50" charset="-128"/>
              </a:rPr>
              <a:t>年次</a:t>
            </a:r>
            <a:r>
              <a:rPr lang="en-US" altLang="ja-JP" sz="1100" u="sng" dirty="0" smtClean="0">
                <a:latin typeface="HG丸ｺﾞｼｯｸM-PRO" pitchFamily="50" charset="-128"/>
                <a:ea typeface="HG丸ｺﾞｼｯｸM-PRO" pitchFamily="50" charset="-128"/>
              </a:rPr>
              <a:t>10</a:t>
            </a:r>
            <a:r>
              <a:rPr lang="ja-JP" altLang="en-US" sz="1100" u="sng" dirty="0" smtClean="0">
                <a:latin typeface="HG丸ｺﾞｼｯｸM-PRO" pitchFamily="50" charset="-128"/>
                <a:ea typeface="HG丸ｺﾞｼｯｸM-PRO" pitchFamily="50" charset="-128"/>
              </a:rPr>
              <a:t>名＋</a:t>
            </a:r>
            <a:r>
              <a:rPr lang="ja-JP" altLang="en-US" sz="1100" u="sng" dirty="0" err="1" smtClean="0">
                <a:latin typeface="HG丸ｺﾞｼｯｸM-PRO" pitchFamily="50" charset="-128"/>
                <a:ea typeface="HG丸ｺﾞｼｯｸM-PRO" pitchFamily="50" charset="-128"/>
              </a:rPr>
              <a:t>た</a:t>
            </a:r>
            <a:r>
              <a:rPr lang="ja-JP" altLang="en-US" sz="1100" u="sng" dirty="0" smtClean="0">
                <a:latin typeface="HG丸ｺﾞｼｯｸM-PRO" pitchFamily="50" charset="-128"/>
                <a:ea typeface="HG丸ｺﾞｼｯｸM-PRO" pitchFamily="50" charset="-128"/>
              </a:rPr>
              <a:t>すきがけ</a:t>
            </a:r>
            <a:r>
              <a:rPr lang="en-US" altLang="ja-JP" sz="1100" u="sng" dirty="0" smtClean="0">
                <a:latin typeface="HG丸ｺﾞｼｯｸM-PRO" pitchFamily="50" charset="-128"/>
                <a:ea typeface="HG丸ｺﾞｼｯｸM-PRO" pitchFamily="50" charset="-128"/>
              </a:rPr>
              <a:t>1</a:t>
            </a:r>
            <a:r>
              <a:rPr lang="ja-JP" altLang="en-US" sz="1100" u="sng" dirty="0" smtClean="0">
                <a:latin typeface="HG丸ｺﾞｼｯｸM-PRO" pitchFamily="50" charset="-128"/>
                <a:ea typeface="HG丸ｺﾞｼｯｸM-PRO" pitchFamily="50" charset="-128"/>
              </a:rPr>
              <a:t>名</a:t>
            </a:r>
            <a:endParaRPr kumimoji="1" lang="ja-JP" altLang="en-US" sz="1100" u="sng" dirty="0">
              <a:latin typeface="HG丸ｺﾞｼｯｸM-PRO" pitchFamily="50" charset="-128"/>
              <a:ea typeface="HG丸ｺﾞｼｯｸM-PRO" pitchFamily="50" charset="-128"/>
            </a:endParaRPr>
          </a:p>
        </p:txBody>
      </p:sp>
      <p:pic>
        <p:nvPicPr>
          <p:cNvPr id="4" name="図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578" t="5641" r="7889" b="4745"/>
          <a:stretch/>
        </p:blipFill>
        <p:spPr>
          <a:xfrm>
            <a:off x="6008431" y="1501212"/>
            <a:ext cx="2807349" cy="1960833"/>
          </a:xfrm>
          <a:prstGeom prst="rect">
            <a:avLst/>
          </a:prstGeom>
          <a:ln>
            <a:noFill/>
          </a:ln>
          <a:effectLst>
            <a:outerShdw blurRad="190500" algn="tl" rotWithShape="0">
              <a:srgbClr val="000000">
                <a:alpha val="70000"/>
              </a:srgbClr>
            </a:outerShdw>
          </a:effectLst>
        </p:spPr>
      </p:pic>
      <p:pic>
        <p:nvPicPr>
          <p:cNvPr id="29" name="図 28" descr="\\10.50.1.202\共有\教育研修推進室\2023年度研修医画像\ヘリポート・小公園\DSC01636.JPG"/>
          <p:cNvPicPr/>
          <p:nvPr/>
        </p:nvPicPr>
        <p:blipFill rotWithShape="1">
          <a:blip r:embed="rId6" cstate="print">
            <a:extLst>
              <a:ext uri="{BEBA8EAE-BF5A-486C-A8C5-ECC9F3942E4B}">
                <a14:imgProps xmlns:a14="http://schemas.microsoft.com/office/drawing/2010/main">
                  <a14:imgLayer r:embed="rId7">
                    <a14:imgEffect>
                      <a14:brightnessContrast bright="18000"/>
                    </a14:imgEffect>
                  </a14:imgLayer>
                </a14:imgProps>
              </a:ext>
              <a:ext uri="{28A0092B-C50C-407E-A947-70E740481C1C}">
                <a14:useLocalDpi xmlns:a14="http://schemas.microsoft.com/office/drawing/2010/main" val="0"/>
              </a:ext>
            </a:extLst>
          </a:blip>
          <a:srcRect l="2999" t="2824" r="2082" b="2824"/>
          <a:stretch/>
        </p:blipFill>
        <p:spPr bwMode="auto">
          <a:xfrm>
            <a:off x="6008431" y="3882501"/>
            <a:ext cx="2844000" cy="2088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55562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41" y="969319"/>
            <a:ext cx="8013405" cy="5656003"/>
          </a:xfrm>
          <a:prstGeom prst="rect">
            <a:avLst/>
          </a:prstGeom>
        </p:spPr>
      </p:pic>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初期臨床研修</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9" name="図 8"/>
          <p:cNvPicPr/>
          <p:nvPr/>
        </p:nvPicPr>
        <p:blipFill rotWithShape="1">
          <a:blip r:embed="rId4"/>
          <a:srcRect t="5077" r="4771" b="10776"/>
          <a:stretch/>
        </p:blipFill>
        <p:spPr bwMode="auto">
          <a:xfrm>
            <a:off x="262541" y="969318"/>
            <a:ext cx="8856000" cy="5888681"/>
          </a:xfrm>
          <a:prstGeom prst="rect">
            <a:avLst/>
          </a:prstGeom>
          <a:ln>
            <a:noFill/>
          </a:ln>
          <a:extLst>
            <a:ext uri="{53640926-AAD7-44D8-BBD7-CCE9431645EC}">
              <a14:shadowObscured xmlns:a14="http://schemas.microsoft.com/office/drawing/2010/main"/>
            </a:ext>
          </a:extLst>
        </p:spPr>
      </p:pic>
      <p:sp>
        <p:nvSpPr>
          <p:cNvPr id="11" name="テキスト ボックス 10"/>
          <p:cNvSpPr txBox="1"/>
          <p:nvPr/>
        </p:nvSpPr>
        <p:spPr>
          <a:xfrm>
            <a:off x="421756" y="2420460"/>
            <a:ext cx="4068727" cy="400110"/>
          </a:xfrm>
          <a:prstGeom prst="rect">
            <a:avLst/>
          </a:prstGeom>
          <a:noFill/>
        </p:spPr>
        <p:txBody>
          <a:bodyPr wrap="square" rtlCol="0">
            <a:spAutoFit/>
          </a:bodyPr>
          <a:lstStyle/>
          <a:p>
            <a:r>
              <a:rPr kumimoji="1" lang="ja-JP" altLang="en-US" sz="2000" b="1" u="sng" dirty="0" smtClean="0">
                <a:solidFill>
                  <a:srgbClr val="FF0000"/>
                </a:solidFill>
                <a:latin typeface="HG丸ｺﾞｼｯｸM-PRO" panose="020F0600000000000000" pitchFamily="50" charset="-128"/>
                <a:ea typeface="HG丸ｺﾞｼｯｸM-PRO" panose="020F0600000000000000" pitchFamily="50" charset="-128"/>
              </a:rPr>
              <a:t>歴代研修医の</a:t>
            </a:r>
            <a:r>
              <a:rPr kumimoji="1" lang="en-US" altLang="ja-JP" sz="2000" b="1" u="sng" dirty="0" smtClean="0">
                <a:solidFill>
                  <a:srgbClr val="FF0000"/>
                </a:solidFill>
                <a:latin typeface="HG丸ｺﾞｼｯｸM-PRO" panose="020F0600000000000000" pitchFamily="50" charset="-128"/>
                <a:ea typeface="HG丸ｺﾞｼｯｸM-PRO" panose="020F0600000000000000" pitchFamily="50" charset="-128"/>
              </a:rPr>
              <a:t>6</a:t>
            </a:r>
            <a:r>
              <a:rPr kumimoji="1" lang="ja-JP" altLang="en-US" sz="2000" b="1" u="sng" dirty="0" smtClean="0">
                <a:solidFill>
                  <a:srgbClr val="FF0000"/>
                </a:solidFill>
                <a:latin typeface="HG丸ｺﾞｼｯｸM-PRO" panose="020F0600000000000000" pitchFamily="50" charset="-128"/>
                <a:ea typeface="HG丸ｺﾞｼｯｸM-PRO" panose="020F0600000000000000" pitchFamily="50" charset="-128"/>
              </a:rPr>
              <a:t>割が道外大学出身</a:t>
            </a:r>
            <a:endParaRPr kumimoji="1" lang="ja-JP" altLang="en-US" sz="2000" b="1" u="sng"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36014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初期臨床研修</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aphicFrame>
        <p:nvGraphicFramePr>
          <p:cNvPr id="4" name="オブジェクト 3"/>
          <p:cNvGraphicFramePr>
            <a:graphicFrameLocks noChangeAspect="1"/>
          </p:cNvGraphicFramePr>
          <p:nvPr>
            <p:extLst>
              <p:ext uri="{D42A27DB-BD31-4B8C-83A1-F6EECF244321}">
                <p14:modId xmlns:p14="http://schemas.microsoft.com/office/powerpoint/2010/main" val="1475280535"/>
              </p:ext>
            </p:extLst>
          </p:nvPr>
        </p:nvGraphicFramePr>
        <p:xfrm>
          <a:off x="1012825" y="1733550"/>
          <a:ext cx="7524750" cy="4533900"/>
        </p:xfrm>
        <a:graphic>
          <a:graphicData uri="http://schemas.openxmlformats.org/presentationml/2006/ole">
            <mc:AlternateContent xmlns:mc="http://schemas.openxmlformats.org/markup-compatibility/2006">
              <mc:Choice xmlns:v="urn:schemas-microsoft-com:vml" Requires="v">
                <p:oleObj spid="_x0000_s7187" name="ワークシート" r:id="rId5" imgW="9220200" imgH="5553050" progId="Excel.Sheet.12">
                  <p:embed/>
                </p:oleObj>
              </mc:Choice>
              <mc:Fallback>
                <p:oleObj name="ワークシート" r:id="rId5" imgW="9220200" imgH="5553050" progId="Excel.Sheet.12">
                  <p:embed/>
                  <p:pic>
                    <p:nvPicPr>
                      <p:cNvPr id="0" name=""/>
                      <p:cNvPicPr/>
                      <p:nvPr/>
                    </p:nvPicPr>
                    <p:blipFill>
                      <a:blip r:embed="rId6"/>
                      <a:stretch>
                        <a:fillRect/>
                      </a:stretch>
                    </p:blipFill>
                    <p:spPr>
                      <a:xfrm>
                        <a:off x="1012825" y="1733550"/>
                        <a:ext cx="7524750" cy="4533900"/>
                      </a:xfrm>
                      <a:prstGeom prst="rect">
                        <a:avLst/>
                      </a:prstGeom>
                    </p:spPr>
                  </p:pic>
                </p:oleObj>
              </mc:Fallback>
            </mc:AlternateContent>
          </a:graphicData>
        </a:graphic>
      </p:graphicFrame>
      <p:sp>
        <p:nvSpPr>
          <p:cNvPr id="15" name="コンテンツ プレースホルダー 2"/>
          <p:cNvSpPr txBox="1">
            <a:spLocks/>
          </p:cNvSpPr>
          <p:nvPr/>
        </p:nvSpPr>
        <p:spPr bwMode="auto">
          <a:xfrm>
            <a:off x="433401" y="1222133"/>
            <a:ext cx="8410471" cy="425271"/>
          </a:xfrm>
          <a:prstGeom prst="rect">
            <a:avLst/>
          </a:prstGeom>
          <a:solidFill>
            <a:schemeClr val="bg1"/>
          </a:solidFill>
          <a:ln>
            <a:noFill/>
          </a:ln>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b="1" dirty="0" smtClean="0">
                <a:solidFill>
                  <a:srgbClr val="FF0000"/>
                </a:solidFill>
                <a:latin typeface="HG丸ｺﾞｼｯｸM-PRO" pitchFamily="50" charset="-128"/>
                <a:ea typeface="HG丸ｺﾞｼｯｸM-PRO" pitchFamily="50" charset="-128"/>
              </a:rPr>
              <a:t>研修ローテイトの方式</a:t>
            </a:r>
            <a:endParaRPr lang="en-US" altLang="ja-JP" b="1" dirty="0">
              <a:solidFill>
                <a:srgbClr val="FF000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905403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717312" y="1666703"/>
            <a:ext cx="3937590" cy="49786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30865" y="1666704"/>
            <a:ext cx="3771014" cy="49786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初期臨床研修</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コンテンツ プレースホルダー 2"/>
          <p:cNvSpPr txBox="1">
            <a:spLocks/>
          </p:cNvSpPr>
          <p:nvPr/>
        </p:nvSpPr>
        <p:spPr bwMode="auto">
          <a:xfrm>
            <a:off x="630863" y="1178149"/>
            <a:ext cx="34839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b="1" dirty="0" smtClean="0">
                <a:solidFill>
                  <a:srgbClr val="FF0000"/>
                </a:solidFill>
                <a:latin typeface="HG丸ｺﾞｼｯｸM-PRO" pitchFamily="50" charset="-128"/>
                <a:ea typeface="HG丸ｺﾞｼｯｸM-PRO" pitchFamily="50" charset="-128"/>
              </a:rPr>
              <a:t>処遇</a:t>
            </a:r>
            <a:endParaRPr lang="en-US" altLang="ja-JP" b="1" dirty="0">
              <a:solidFill>
                <a:srgbClr val="FF0000"/>
              </a:solidFill>
              <a:latin typeface="HG丸ｺﾞｼｯｸM-PRO" pitchFamily="50" charset="-128"/>
              <a:ea typeface="HG丸ｺﾞｼｯｸM-PRO" pitchFamily="50" charset="-128"/>
            </a:endParaRPr>
          </a:p>
        </p:txBody>
      </p:sp>
      <p:sp>
        <p:nvSpPr>
          <p:cNvPr id="25" name="コンテンツ プレースホルダー 2"/>
          <p:cNvSpPr>
            <a:spLocks noGrp="1"/>
          </p:cNvSpPr>
          <p:nvPr>
            <p:ph idx="1"/>
          </p:nvPr>
        </p:nvSpPr>
        <p:spPr>
          <a:xfrm>
            <a:off x="758456" y="1773029"/>
            <a:ext cx="3941135" cy="5067718"/>
          </a:xfrm>
        </p:spPr>
        <p:txBody>
          <a:bodyPr>
            <a:normAutofit lnSpcReduction="10000"/>
          </a:bodyPr>
          <a:lstStyle/>
          <a:p>
            <a:pPr marL="0" indent="0">
              <a:buNone/>
            </a:pPr>
            <a:r>
              <a:rPr lang="ja-JP" altLang="en-US" sz="1400" b="1" dirty="0">
                <a:solidFill>
                  <a:schemeClr val="bg2">
                    <a:lumMod val="25000"/>
                  </a:schemeClr>
                </a:solidFill>
                <a:latin typeface="HG丸ｺﾞｼｯｸM-PRO" pitchFamily="50" charset="-128"/>
                <a:ea typeface="HG丸ｺﾞｼｯｸM-PRO" pitchFamily="50" charset="-128"/>
              </a:rPr>
              <a:t>①</a:t>
            </a:r>
            <a:r>
              <a:rPr lang="ja-JP" altLang="en-US" sz="1400" b="1" dirty="0" smtClean="0">
                <a:solidFill>
                  <a:schemeClr val="bg2">
                    <a:lumMod val="25000"/>
                  </a:schemeClr>
                </a:solidFill>
                <a:latin typeface="HG丸ｺﾞｼｯｸM-PRO" pitchFamily="50" charset="-128"/>
                <a:ea typeface="HG丸ｺﾞｼｯｸM-PRO" pitchFamily="50" charset="-128"/>
              </a:rPr>
              <a:t>給与</a:t>
            </a:r>
            <a:endParaRPr lang="ja-JP" altLang="en-US"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１年</a:t>
            </a:r>
            <a:r>
              <a:rPr lang="ja-JP" altLang="en-US" sz="1400" dirty="0">
                <a:latin typeface="HG丸ｺﾞｼｯｸM-PRO" pitchFamily="50" charset="-128"/>
                <a:ea typeface="HG丸ｺﾞｼｯｸM-PRO" pitchFamily="50" charset="-128"/>
              </a:rPr>
              <a:t>次　</a:t>
            </a:r>
            <a:r>
              <a:rPr lang="en-US" altLang="ja-JP" sz="1400" dirty="0">
                <a:latin typeface="HG丸ｺﾞｼｯｸM-PRO" pitchFamily="50" charset="-128"/>
                <a:ea typeface="HG丸ｺﾞｼｯｸM-PRO" pitchFamily="50" charset="-128"/>
              </a:rPr>
              <a:t>500,000</a:t>
            </a:r>
            <a:r>
              <a:rPr lang="ja-JP" altLang="en-US" sz="1400" dirty="0">
                <a:latin typeface="HG丸ｺﾞｼｯｸM-PRO" pitchFamily="50" charset="-128"/>
                <a:ea typeface="HG丸ｺﾞｼｯｸM-PRO" pitchFamily="50" charset="-128"/>
              </a:rPr>
              <a:t>円</a:t>
            </a:r>
            <a:r>
              <a:rPr lang="en-US" altLang="ja-JP" sz="1400" dirty="0">
                <a:latin typeface="HG丸ｺﾞｼｯｸM-PRO" pitchFamily="50" charset="-128"/>
                <a:ea typeface="HG丸ｺﾞｼｯｸM-PRO" pitchFamily="50" charset="-128"/>
              </a:rPr>
              <a:t>/</a:t>
            </a:r>
            <a:r>
              <a:rPr lang="ja-JP" altLang="en-US" sz="1400" dirty="0">
                <a:latin typeface="HG丸ｺﾞｼｯｸM-PRO" pitchFamily="50" charset="-128"/>
                <a:ea typeface="HG丸ｺﾞｼｯｸM-PRO" pitchFamily="50" charset="-128"/>
              </a:rPr>
              <a:t>月</a:t>
            </a:r>
          </a:p>
          <a:p>
            <a:pPr marL="0" indent="0">
              <a:buNone/>
            </a:pPr>
            <a:r>
              <a:rPr lang="ja-JP" altLang="en-US" sz="1400" dirty="0" smtClean="0">
                <a:latin typeface="HG丸ｺﾞｼｯｸM-PRO" pitchFamily="50" charset="-128"/>
                <a:ea typeface="HG丸ｺﾞｼｯｸM-PRO" pitchFamily="50" charset="-128"/>
              </a:rPr>
              <a:t>　２年</a:t>
            </a:r>
            <a:r>
              <a:rPr lang="ja-JP" altLang="en-US" sz="1400" dirty="0">
                <a:latin typeface="HG丸ｺﾞｼｯｸM-PRO" pitchFamily="50" charset="-128"/>
                <a:ea typeface="HG丸ｺﾞｼｯｸM-PRO" pitchFamily="50" charset="-128"/>
              </a:rPr>
              <a:t>次　</a:t>
            </a:r>
            <a:r>
              <a:rPr lang="en-US" altLang="ja-JP" sz="1400" dirty="0">
                <a:latin typeface="HG丸ｺﾞｼｯｸM-PRO" pitchFamily="50" charset="-128"/>
                <a:ea typeface="HG丸ｺﾞｼｯｸM-PRO" pitchFamily="50" charset="-128"/>
              </a:rPr>
              <a:t>550,000</a:t>
            </a:r>
            <a:r>
              <a:rPr lang="ja-JP" altLang="en-US" sz="1400" dirty="0">
                <a:latin typeface="HG丸ｺﾞｼｯｸM-PRO" pitchFamily="50" charset="-128"/>
                <a:ea typeface="HG丸ｺﾞｼｯｸM-PRO" pitchFamily="50" charset="-128"/>
              </a:rPr>
              <a:t>円</a:t>
            </a:r>
            <a:r>
              <a:rPr lang="en-US" altLang="ja-JP" sz="1400" dirty="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月</a:t>
            </a:r>
            <a:endParaRPr lang="en-US" altLang="ja-JP" sz="1400" dirty="0" smtClean="0">
              <a:latin typeface="HG丸ｺﾞｼｯｸM-PRO" pitchFamily="50" charset="-128"/>
              <a:ea typeface="HG丸ｺﾞｼｯｸM-PRO" pitchFamily="50" charset="-128"/>
            </a:endParaRPr>
          </a:p>
          <a:p>
            <a:pPr marL="0" indent="0">
              <a:buNone/>
            </a:pPr>
            <a:endParaRPr lang="ja-JP" altLang="en-US" sz="1400" dirty="0">
              <a:latin typeface="HG丸ｺﾞｼｯｸM-PRO" pitchFamily="50" charset="-128"/>
              <a:ea typeface="HG丸ｺﾞｼｯｸM-PRO" pitchFamily="50" charset="-128"/>
            </a:endParaRPr>
          </a:p>
          <a:p>
            <a:pPr marL="0" indent="0">
              <a:buNone/>
            </a:pPr>
            <a:r>
              <a:rPr lang="ja-JP" altLang="en-US" sz="1400" b="1" dirty="0">
                <a:solidFill>
                  <a:schemeClr val="bg2">
                    <a:lumMod val="25000"/>
                  </a:schemeClr>
                </a:solidFill>
                <a:latin typeface="HG丸ｺﾞｼｯｸM-PRO" pitchFamily="50" charset="-128"/>
                <a:ea typeface="HG丸ｺﾞｼｯｸM-PRO" pitchFamily="50" charset="-128"/>
              </a:rPr>
              <a:t>②</a:t>
            </a:r>
            <a:r>
              <a:rPr lang="ja-JP" altLang="en-US" sz="1400" b="1" dirty="0" smtClean="0">
                <a:solidFill>
                  <a:schemeClr val="bg2">
                    <a:lumMod val="25000"/>
                  </a:schemeClr>
                </a:solidFill>
                <a:latin typeface="HG丸ｺﾞｼｯｸM-PRO" pitchFamily="50" charset="-128"/>
                <a:ea typeface="HG丸ｺﾞｼｯｸM-PRO" pitchFamily="50" charset="-128"/>
              </a:rPr>
              <a:t>時間外</a:t>
            </a:r>
            <a:r>
              <a:rPr lang="ja-JP" altLang="en-US" sz="1400" b="1" dirty="0">
                <a:solidFill>
                  <a:schemeClr val="bg2">
                    <a:lumMod val="25000"/>
                  </a:schemeClr>
                </a:solidFill>
                <a:latin typeface="HG丸ｺﾞｼｯｸM-PRO" pitchFamily="50" charset="-128"/>
                <a:ea typeface="HG丸ｺﾞｼｯｸM-PRO" pitchFamily="50" charset="-128"/>
              </a:rPr>
              <a:t>手当</a:t>
            </a: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あり</a:t>
            </a:r>
            <a:endParaRPr lang="en-US" altLang="ja-JP" sz="1400" dirty="0" smtClean="0">
              <a:latin typeface="HG丸ｺﾞｼｯｸM-PRO" pitchFamily="50" charset="-128"/>
              <a:ea typeface="HG丸ｺﾞｼｯｸM-PRO" pitchFamily="50" charset="-128"/>
            </a:endParaRPr>
          </a:p>
          <a:p>
            <a:pPr marL="0" indent="0">
              <a:buNone/>
            </a:pPr>
            <a:endParaRPr lang="ja-JP" altLang="en-US" sz="1400" dirty="0">
              <a:latin typeface="HG丸ｺﾞｼｯｸM-PRO" pitchFamily="50" charset="-128"/>
              <a:ea typeface="HG丸ｺﾞｼｯｸM-PRO" pitchFamily="50" charset="-128"/>
            </a:endParaRPr>
          </a:p>
          <a:p>
            <a:pPr marL="0" indent="0">
              <a:buNone/>
            </a:pPr>
            <a:r>
              <a:rPr lang="ja-JP" altLang="en-US" sz="1400" b="1" dirty="0">
                <a:solidFill>
                  <a:schemeClr val="bg2">
                    <a:lumMod val="25000"/>
                  </a:schemeClr>
                </a:solidFill>
                <a:latin typeface="HG丸ｺﾞｼｯｸM-PRO" pitchFamily="50" charset="-128"/>
                <a:ea typeface="HG丸ｺﾞｼｯｸM-PRO" pitchFamily="50" charset="-128"/>
              </a:rPr>
              <a:t>③</a:t>
            </a:r>
            <a:r>
              <a:rPr lang="ja-JP" altLang="en-US" sz="1400" b="1" dirty="0" smtClean="0">
                <a:solidFill>
                  <a:schemeClr val="bg2">
                    <a:lumMod val="25000"/>
                  </a:schemeClr>
                </a:solidFill>
                <a:latin typeface="HG丸ｺﾞｼｯｸM-PRO" pitchFamily="50" charset="-128"/>
                <a:ea typeface="HG丸ｺﾞｼｯｸM-PRO" pitchFamily="50" charset="-128"/>
              </a:rPr>
              <a:t>基本的</a:t>
            </a:r>
            <a:r>
              <a:rPr lang="ja-JP" altLang="en-US" sz="1400" b="1" dirty="0">
                <a:solidFill>
                  <a:schemeClr val="bg2">
                    <a:lumMod val="25000"/>
                  </a:schemeClr>
                </a:solidFill>
                <a:latin typeface="HG丸ｺﾞｼｯｸM-PRO" pitchFamily="50" charset="-128"/>
                <a:ea typeface="HG丸ｺﾞｼｯｸM-PRO" pitchFamily="50" charset="-128"/>
              </a:rPr>
              <a:t>な勤務時間</a:t>
            </a:r>
          </a:p>
          <a:p>
            <a:pPr marL="0" indent="0">
              <a:buNone/>
            </a:pP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8</a:t>
            </a:r>
            <a:r>
              <a:rPr lang="ja-JP" altLang="en-US" sz="1400" dirty="0">
                <a:latin typeface="HG丸ｺﾞｼｯｸM-PRO" pitchFamily="50" charset="-128"/>
                <a:ea typeface="HG丸ｺﾞｼｯｸM-PRO" pitchFamily="50" charset="-128"/>
              </a:rPr>
              <a:t>：</a:t>
            </a:r>
            <a:r>
              <a:rPr lang="en-US" altLang="ja-JP" sz="1400" dirty="0">
                <a:latin typeface="HG丸ｺﾞｼｯｸM-PRO" pitchFamily="50" charset="-128"/>
                <a:ea typeface="HG丸ｺﾞｼｯｸM-PRO" pitchFamily="50" charset="-128"/>
              </a:rPr>
              <a:t>30</a:t>
            </a:r>
            <a:r>
              <a:rPr lang="ja-JP" altLang="en-US" sz="1400" dirty="0">
                <a:latin typeface="HG丸ｺﾞｼｯｸM-PRO" pitchFamily="50" charset="-128"/>
                <a:ea typeface="HG丸ｺﾞｼｯｸM-PRO" pitchFamily="50" charset="-128"/>
              </a:rPr>
              <a:t>～</a:t>
            </a:r>
            <a:r>
              <a:rPr lang="en-US" altLang="ja-JP" sz="1400" dirty="0">
                <a:latin typeface="HG丸ｺﾞｼｯｸM-PRO" pitchFamily="50" charset="-128"/>
                <a:ea typeface="HG丸ｺﾞｼｯｸM-PRO" pitchFamily="50" charset="-128"/>
              </a:rPr>
              <a:t>17</a:t>
            </a:r>
            <a:r>
              <a:rPr lang="ja-JP" altLang="en-US" sz="1400" dirty="0">
                <a:latin typeface="HG丸ｺﾞｼｯｸM-PRO" pitchFamily="50" charset="-128"/>
                <a:ea typeface="HG丸ｺﾞｼｯｸM-PRO" pitchFamily="50" charset="-128"/>
              </a:rPr>
              <a:t>：</a:t>
            </a:r>
            <a:r>
              <a:rPr lang="en-US" altLang="ja-JP" sz="1400" dirty="0">
                <a:latin typeface="HG丸ｺﾞｼｯｸM-PRO" pitchFamily="50" charset="-128"/>
                <a:ea typeface="HG丸ｺﾞｼｯｸM-PRO" pitchFamily="50" charset="-128"/>
              </a:rPr>
              <a:t>05</a:t>
            </a:r>
            <a:r>
              <a:rPr lang="ja-JP" altLang="en-US" sz="1400" dirty="0">
                <a:latin typeface="HG丸ｺﾞｼｯｸM-PRO" pitchFamily="50" charset="-128"/>
                <a:ea typeface="HG丸ｺﾞｼｯｸM-PRO" pitchFamily="50" charset="-128"/>
              </a:rPr>
              <a:t>　</a:t>
            </a:r>
            <a:r>
              <a:rPr lang="en-US" altLang="ja-JP" sz="1400" dirty="0">
                <a:latin typeface="HG丸ｺﾞｼｯｸM-PRO" pitchFamily="50" charset="-128"/>
                <a:ea typeface="HG丸ｺﾞｼｯｸM-PRO" pitchFamily="50" charset="-128"/>
              </a:rPr>
              <a:t>※</a:t>
            </a:r>
            <a:r>
              <a:rPr lang="ja-JP" altLang="en-US" sz="1400" dirty="0">
                <a:latin typeface="HG丸ｺﾞｼｯｸM-PRO" pitchFamily="50" charset="-128"/>
                <a:ea typeface="HG丸ｺﾞｼｯｸM-PRO" pitchFamily="50" charset="-128"/>
              </a:rPr>
              <a:t>昼休み</a:t>
            </a:r>
            <a:r>
              <a:rPr lang="en-US" altLang="ja-JP" sz="1400" dirty="0">
                <a:latin typeface="HG丸ｺﾞｼｯｸM-PRO" pitchFamily="50" charset="-128"/>
                <a:ea typeface="HG丸ｺﾞｼｯｸM-PRO" pitchFamily="50" charset="-128"/>
              </a:rPr>
              <a:t>50</a:t>
            </a:r>
            <a:r>
              <a:rPr lang="ja-JP" altLang="en-US" sz="1400" dirty="0">
                <a:latin typeface="HG丸ｺﾞｼｯｸM-PRO" pitchFamily="50" charset="-128"/>
                <a:ea typeface="HG丸ｺﾞｼｯｸM-PRO" pitchFamily="50" charset="-128"/>
              </a:rPr>
              <a:t>分間　</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時間外勤務有り</a:t>
            </a:r>
            <a:endParaRPr lang="en-US" altLang="ja-JP" sz="1400" dirty="0" smtClean="0">
              <a:latin typeface="HG丸ｺﾞｼｯｸM-PRO" pitchFamily="50" charset="-128"/>
              <a:ea typeface="HG丸ｺﾞｼｯｸM-PRO" pitchFamily="50" charset="-128"/>
            </a:endParaRPr>
          </a:p>
          <a:p>
            <a:pPr marL="0" indent="0">
              <a:buNone/>
            </a:pPr>
            <a:endParaRPr lang="ja-JP" altLang="en-US" sz="1400" dirty="0">
              <a:latin typeface="HG丸ｺﾞｼｯｸM-PRO" pitchFamily="50" charset="-128"/>
              <a:ea typeface="HG丸ｺﾞｼｯｸM-PRO" pitchFamily="50" charset="-128"/>
            </a:endParaRPr>
          </a:p>
          <a:p>
            <a:pPr marL="0" indent="0">
              <a:buNone/>
            </a:pPr>
            <a:r>
              <a:rPr lang="ja-JP" altLang="en-US" sz="1400" b="1" dirty="0">
                <a:solidFill>
                  <a:schemeClr val="bg2">
                    <a:lumMod val="25000"/>
                  </a:schemeClr>
                </a:solidFill>
                <a:latin typeface="HG丸ｺﾞｼｯｸM-PRO" pitchFamily="50" charset="-128"/>
                <a:ea typeface="HG丸ｺﾞｼｯｸM-PRO" pitchFamily="50" charset="-128"/>
              </a:rPr>
              <a:t>④</a:t>
            </a:r>
            <a:r>
              <a:rPr lang="ja-JP" altLang="en-US" sz="1400" b="1" dirty="0" smtClean="0">
                <a:solidFill>
                  <a:schemeClr val="bg2">
                    <a:lumMod val="25000"/>
                  </a:schemeClr>
                </a:solidFill>
                <a:latin typeface="HG丸ｺﾞｼｯｸM-PRO" pitchFamily="50" charset="-128"/>
                <a:ea typeface="HG丸ｺﾞｼｯｸM-PRO" pitchFamily="50" charset="-128"/>
              </a:rPr>
              <a:t>休暇</a:t>
            </a:r>
            <a:endParaRPr lang="ja-JP" altLang="en-US"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・有給休暇</a:t>
            </a:r>
            <a:r>
              <a:rPr lang="ja-JP" altLang="en-US" sz="1200" dirty="0" smtClean="0">
                <a:latin typeface="HG丸ｺﾞｼｯｸM-PRO" pitchFamily="50" charset="-128"/>
                <a:ea typeface="HG丸ｺﾞｼｯｸM-PRO" pitchFamily="50" charset="-128"/>
              </a:rPr>
              <a:t>（</a:t>
            </a:r>
            <a:r>
              <a:rPr lang="en-US" altLang="ja-JP" sz="1200" dirty="0" smtClean="0">
                <a:latin typeface="HG丸ｺﾞｼｯｸM-PRO" pitchFamily="50" charset="-128"/>
                <a:ea typeface="HG丸ｺﾞｼｯｸM-PRO" pitchFamily="50" charset="-128"/>
              </a:rPr>
              <a:t>1</a:t>
            </a:r>
            <a:r>
              <a:rPr lang="ja-JP" altLang="en-US" sz="1200" dirty="0" smtClean="0">
                <a:latin typeface="HG丸ｺﾞｼｯｸM-PRO" pitchFamily="50" charset="-128"/>
                <a:ea typeface="HG丸ｺﾞｼｯｸM-PRO" pitchFamily="50" charset="-128"/>
              </a:rPr>
              <a:t>年次：</a:t>
            </a:r>
            <a:r>
              <a:rPr lang="en-US" altLang="ja-JP" sz="1200" dirty="0" smtClean="0">
                <a:latin typeface="HG丸ｺﾞｼｯｸM-PRO" pitchFamily="50" charset="-128"/>
                <a:ea typeface="HG丸ｺﾞｼｯｸM-PRO" pitchFamily="50" charset="-128"/>
              </a:rPr>
              <a:t>16</a:t>
            </a:r>
            <a:r>
              <a:rPr lang="ja-JP" altLang="en-US" sz="1200" dirty="0" smtClean="0">
                <a:latin typeface="HG丸ｺﾞｼｯｸM-PRO" pitchFamily="50" charset="-128"/>
                <a:ea typeface="HG丸ｺﾞｼｯｸM-PRO" pitchFamily="50" charset="-128"/>
              </a:rPr>
              <a:t>日、</a:t>
            </a:r>
            <a:r>
              <a:rPr lang="en-US" altLang="ja-JP" sz="1200" dirty="0" smtClean="0">
                <a:latin typeface="HG丸ｺﾞｼｯｸM-PRO" pitchFamily="50" charset="-128"/>
                <a:ea typeface="HG丸ｺﾞｼｯｸM-PRO" pitchFamily="50" charset="-128"/>
              </a:rPr>
              <a:t>2</a:t>
            </a:r>
            <a:r>
              <a:rPr lang="ja-JP" altLang="en-US" sz="1200" dirty="0" smtClean="0">
                <a:latin typeface="HG丸ｺﾞｼｯｸM-PRO" pitchFamily="50" charset="-128"/>
                <a:ea typeface="HG丸ｺﾞｼｯｸM-PRO" pitchFamily="50" charset="-128"/>
              </a:rPr>
              <a:t>年次：</a:t>
            </a:r>
            <a:r>
              <a:rPr lang="en-US" altLang="ja-JP" sz="1200" dirty="0" smtClean="0">
                <a:latin typeface="HG丸ｺﾞｼｯｸM-PRO" pitchFamily="50" charset="-128"/>
                <a:ea typeface="HG丸ｺﾞｼｯｸM-PRO" pitchFamily="50" charset="-128"/>
              </a:rPr>
              <a:t>16</a:t>
            </a:r>
            <a:r>
              <a:rPr lang="ja-JP" altLang="en-US" sz="1200" dirty="0" smtClean="0">
                <a:latin typeface="HG丸ｺﾞｼｯｸM-PRO" pitchFamily="50" charset="-128"/>
                <a:ea typeface="HG丸ｺﾞｼｯｸM-PRO" pitchFamily="50" charset="-128"/>
              </a:rPr>
              <a:t>日）</a:t>
            </a:r>
            <a:endParaRPr lang="en-US" altLang="ja-JP" sz="12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・夏季休暇　有り　</a:t>
            </a:r>
            <a:r>
              <a:rPr lang="en-US" altLang="ja-JP" sz="1400" dirty="0" smtClean="0">
                <a:latin typeface="HG丸ｺﾞｼｯｸM-PRO" pitchFamily="50" charset="-128"/>
                <a:ea typeface="HG丸ｺﾞｼｯｸM-PRO" pitchFamily="50" charset="-128"/>
              </a:rPr>
              <a:t>3</a:t>
            </a:r>
            <a:r>
              <a:rPr lang="ja-JP" altLang="en-US" sz="1400" dirty="0" smtClean="0">
                <a:latin typeface="HG丸ｺﾞｼｯｸM-PRO" pitchFamily="50" charset="-128"/>
                <a:ea typeface="HG丸ｺﾞｼｯｸM-PRO" pitchFamily="50" charset="-128"/>
              </a:rPr>
              <a:t>日間</a:t>
            </a:r>
            <a:r>
              <a:rPr lang="ja-JP" altLang="en-US" sz="1200" dirty="0" smtClean="0">
                <a:latin typeface="HG丸ｺﾞｼｯｸM-PRO" pitchFamily="50" charset="-128"/>
                <a:ea typeface="HG丸ｺﾞｼｯｸM-PRO" pitchFamily="50" charset="-128"/>
              </a:rPr>
              <a:t>（</a:t>
            </a:r>
            <a:r>
              <a:rPr lang="en-US" altLang="ja-JP" sz="1200" dirty="0" smtClean="0">
                <a:latin typeface="HG丸ｺﾞｼｯｸM-PRO" pitchFamily="50" charset="-128"/>
                <a:ea typeface="HG丸ｺﾞｼｯｸM-PRO" pitchFamily="50" charset="-128"/>
              </a:rPr>
              <a:t>7</a:t>
            </a:r>
            <a:r>
              <a:rPr lang="ja-JP" altLang="en-US" sz="1200" dirty="0" smtClean="0">
                <a:latin typeface="HG丸ｺﾞｼｯｸM-PRO" pitchFamily="50" charset="-128"/>
                <a:ea typeface="HG丸ｺﾞｼｯｸM-PRO" pitchFamily="50" charset="-128"/>
              </a:rPr>
              <a:t>～</a:t>
            </a:r>
            <a:r>
              <a:rPr lang="en-US" altLang="ja-JP" sz="1200" dirty="0" smtClean="0">
                <a:latin typeface="HG丸ｺﾞｼｯｸM-PRO" pitchFamily="50" charset="-128"/>
                <a:ea typeface="HG丸ｺﾞｼｯｸM-PRO" pitchFamily="50" charset="-128"/>
              </a:rPr>
              <a:t>9</a:t>
            </a:r>
            <a:r>
              <a:rPr lang="ja-JP" altLang="en-US" sz="1200" dirty="0" smtClean="0">
                <a:latin typeface="HG丸ｺﾞｼｯｸM-PRO" pitchFamily="50" charset="-128"/>
                <a:ea typeface="HG丸ｺﾞｼｯｸM-PRO" pitchFamily="50" charset="-128"/>
              </a:rPr>
              <a:t>月間）</a:t>
            </a:r>
            <a:r>
              <a:rPr lang="ja-JP" altLang="en-US" sz="1400" dirty="0">
                <a:latin typeface="HG丸ｺﾞｼｯｸM-PRO" pitchFamily="50" charset="-128"/>
                <a:ea typeface="HG丸ｺﾞｼｯｸM-PRO" pitchFamily="50" charset="-128"/>
              </a:rPr>
              <a:t>　</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・年末年始　有り　</a:t>
            </a:r>
            <a:r>
              <a:rPr lang="en-US" altLang="ja-JP" sz="1200" dirty="0" smtClean="0">
                <a:latin typeface="HG丸ｺﾞｼｯｸM-PRO" pitchFamily="50" charset="-128"/>
                <a:ea typeface="HG丸ｺﾞｼｯｸM-PRO" pitchFamily="50" charset="-128"/>
              </a:rPr>
              <a:t>12</a:t>
            </a:r>
            <a:r>
              <a:rPr lang="ja-JP" altLang="en-US" sz="1200" dirty="0" smtClean="0">
                <a:latin typeface="HG丸ｺﾞｼｯｸM-PRO" pitchFamily="50" charset="-128"/>
                <a:ea typeface="HG丸ｺﾞｼｯｸM-PRO" pitchFamily="50" charset="-128"/>
              </a:rPr>
              <a:t>月</a:t>
            </a:r>
            <a:r>
              <a:rPr lang="en-US" altLang="ja-JP" sz="1200" dirty="0" smtClean="0">
                <a:latin typeface="HG丸ｺﾞｼｯｸM-PRO" pitchFamily="50" charset="-128"/>
                <a:ea typeface="HG丸ｺﾞｼｯｸM-PRO" pitchFamily="50" charset="-128"/>
              </a:rPr>
              <a:t>29</a:t>
            </a:r>
            <a:r>
              <a:rPr lang="ja-JP" altLang="en-US" sz="1200" dirty="0" smtClean="0">
                <a:latin typeface="HG丸ｺﾞｼｯｸM-PRO" pitchFamily="50" charset="-128"/>
                <a:ea typeface="HG丸ｺﾞｼｯｸM-PRO" pitchFamily="50" charset="-128"/>
              </a:rPr>
              <a:t>日～</a:t>
            </a:r>
            <a:r>
              <a:rPr lang="en-US" altLang="ja-JP" sz="1200" dirty="0" smtClean="0">
                <a:latin typeface="HG丸ｺﾞｼｯｸM-PRO" pitchFamily="50" charset="-128"/>
                <a:ea typeface="HG丸ｺﾞｼｯｸM-PRO" pitchFamily="50" charset="-128"/>
              </a:rPr>
              <a:t>1</a:t>
            </a:r>
            <a:r>
              <a:rPr lang="ja-JP" altLang="en-US" sz="1200" dirty="0" smtClean="0">
                <a:latin typeface="HG丸ｺﾞｼｯｸM-PRO" pitchFamily="50" charset="-128"/>
                <a:ea typeface="HG丸ｺﾞｼｯｸM-PRO" pitchFamily="50" charset="-128"/>
              </a:rPr>
              <a:t>月</a:t>
            </a:r>
            <a:r>
              <a:rPr lang="en-US" altLang="ja-JP" sz="1200" dirty="0" smtClean="0">
                <a:latin typeface="HG丸ｺﾞｼｯｸM-PRO" pitchFamily="50" charset="-128"/>
                <a:ea typeface="HG丸ｺﾞｼｯｸM-PRO" pitchFamily="50" charset="-128"/>
              </a:rPr>
              <a:t>3</a:t>
            </a:r>
            <a:r>
              <a:rPr lang="ja-JP" altLang="en-US" sz="1200" dirty="0" smtClean="0">
                <a:latin typeface="HG丸ｺﾞｼｯｸM-PRO" pitchFamily="50" charset="-128"/>
                <a:ea typeface="HG丸ｺﾞｼｯｸM-PRO" pitchFamily="50" charset="-128"/>
              </a:rPr>
              <a:t>日</a:t>
            </a:r>
            <a:endParaRPr lang="en-US" altLang="ja-JP" sz="1200" dirty="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・その他　結婚、忌服、年忌など</a:t>
            </a:r>
            <a:endParaRPr lang="en-US" altLang="ja-JP" sz="1400" dirty="0" smtClean="0">
              <a:latin typeface="HG丸ｺﾞｼｯｸM-PRO" pitchFamily="50" charset="-128"/>
              <a:ea typeface="HG丸ｺﾞｼｯｸM-PRO" pitchFamily="50" charset="-128"/>
            </a:endParaRPr>
          </a:p>
          <a:p>
            <a:pPr marL="0" indent="0">
              <a:buNone/>
            </a:pPr>
            <a:endParaRPr lang="en-US" altLang="ja-JP" sz="1400" b="1" dirty="0" smtClean="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b="1" dirty="0" smtClean="0">
                <a:solidFill>
                  <a:schemeClr val="bg2">
                    <a:lumMod val="25000"/>
                  </a:schemeClr>
                </a:solidFill>
                <a:latin typeface="HG丸ｺﾞｼｯｸM-PRO" pitchFamily="50" charset="-128"/>
                <a:ea typeface="HG丸ｺﾞｼｯｸM-PRO" pitchFamily="50" charset="-128"/>
              </a:rPr>
              <a:t>⑤寄宿舎</a:t>
            </a:r>
            <a:endParaRPr lang="en-US" altLang="ja-JP"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b="1" dirty="0">
                <a:solidFill>
                  <a:schemeClr val="bg2">
                    <a:lumMod val="25000"/>
                  </a:schemeClr>
                </a:solidFill>
                <a:latin typeface="HG丸ｺﾞｼｯｸM-PRO" pitchFamily="50" charset="-128"/>
                <a:ea typeface="HG丸ｺﾞｼｯｸM-PRO" pitchFamily="50" charset="-128"/>
              </a:rPr>
              <a:t>　</a:t>
            </a:r>
            <a:r>
              <a:rPr lang="ja-JP" altLang="en-US" sz="1400" dirty="0">
                <a:solidFill>
                  <a:schemeClr val="bg2">
                    <a:lumMod val="25000"/>
                  </a:schemeClr>
                </a:solidFill>
                <a:latin typeface="HG丸ｺﾞｼｯｸM-PRO" pitchFamily="50" charset="-128"/>
                <a:ea typeface="HG丸ｺﾞｼｯｸM-PRO" pitchFamily="50" charset="-128"/>
              </a:rPr>
              <a:t>なし</a:t>
            </a:r>
            <a:r>
              <a:rPr lang="ja-JP" altLang="en-US" sz="1400" dirty="0">
                <a:latin typeface="HG丸ｺﾞｼｯｸM-PRO" pitchFamily="50" charset="-128"/>
                <a:ea typeface="HG丸ｺﾞｼｯｸM-PRO" pitchFamily="50" charset="-128"/>
              </a:rPr>
              <a:t>　</a:t>
            </a:r>
            <a:r>
              <a:rPr lang="en-US" altLang="ja-JP" sz="1400" dirty="0">
                <a:latin typeface="HG丸ｺﾞｼｯｸM-PRO" pitchFamily="50" charset="-128"/>
                <a:ea typeface="HG丸ｺﾞｼｯｸM-PRO" pitchFamily="50" charset="-128"/>
              </a:rPr>
              <a:t>※</a:t>
            </a:r>
            <a:r>
              <a:rPr lang="ja-JP" altLang="en-US" sz="1400" dirty="0">
                <a:latin typeface="HG丸ｺﾞｼｯｸM-PRO" pitchFamily="50" charset="-128"/>
                <a:ea typeface="HG丸ｺﾞｼｯｸM-PRO" pitchFamily="50" charset="-128"/>
              </a:rPr>
              <a:t>病院近くのマンションを斡旋</a:t>
            </a:r>
            <a:endParaRPr lang="en-US" altLang="ja-JP" sz="1400" dirty="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200" dirty="0">
                <a:latin typeface="HG丸ｺﾞｼｯｸM-PRO" pitchFamily="50" charset="-128"/>
                <a:ea typeface="HG丸ｺﾞｼｯｸM-PRO" pitchFamily="50" charset="-128"/>
              </a:rPr>
              <a:t>（住宅手当　上限</a:t>
            </a:r>
            <a:r>
              <a:rPr lang="en-US" altLang="ja-JP" sz="1200" dirty="0">
                <a:latin typeface="HG丸ｺﾞｼｯｸM-PRO" pitchFamily="50" charset="-128"/>
                <a:ea typeface="HG丸ｺﾞｼｯｸM-PRO" pitchFamily="50" charset="-128"/>
              </a:rPr>
              <a:t>28,500</a:t>
            </a:r>
            <a:r>
              <a:rPr lang="ja-JP" altLang="en-US" sz="1200" dirty="0">
                <a:latin typeface="HG丸ｺﾞｼｯｸM-PRO" pitchFamily="50" charset="-128"/>
                <a:ea typeface="HG丸ｺﾞｼｯｸM-PRO" pitchFamily="50" charset="-128"/>
              </a:rPr>
              <a:t>円支給）</a:t>
            </a:r>
            <a:endParaRPr lang="en-US" altLang="ja-JP" sz="1200" dirty="0">
              <a:latin typeface="HG丸ｺﾞｼｯｸM-PRO" pitchFamily="50" charset="-128"/>
              <a:ea typeface="HG丸ｺﾞｼｯｸM-PRO" pitchFamily="50" charset="-128"/>
            </a:endParaRPr>
          </a:p>
          <a:p>
            <a:endParaRPr lang="ja-JP" altLang="en-US" sz="1400" dirty="0">
              <a:latin typeface="HG丸ｺﾞｼｯｸM-PRO" pitchFamily="50" charset="-128"/>
              <a:ea typeface="HG丸ｺﾞｼｯｸM-PRO" pitchFamily="50" charset="-128"/>
            </a:endParaRPr>
          </a:p>
        </p:txBody>
      </p:sp>
      <p:sp>
        <p:nvSpPr>
          <p:cNvPr id="26" name="コンテンツ プレースホルダー 2"/>
          <p:cNvSpPr>
            <a:spLocks noGrp="1"/>
          </p:cNvSpPr>
          <p:nvPr>
            <p:ph idx="1"/>
          </p:nvPr>
        </p:nvSpPr>
        <p:spPr>
          <a:xfrm>
            <a:off x="4811233" y="1759788"/>
            <a:ext cx="4199860" cy="5308255"/>
          </a:xfrm>
        </p:spPr>
        <p:txBody>
          <a:bodyPr>
            <a:normAutofit/>
          </a:bodyPr>
          <a:lstStyle/>
          <a:p>
            <a:pPr marL="0" indent="0">
              <a:buNone/>
            </a:pPr>
            <a:r>
              <a:rPr lang="ja-JP" altLang="en-US" sz="1400" b="1" dirty="0" smtClean="0">
                <a:solidFill>
                  <a:schemeClr val="bg2">
                    <a:lumMod val="25000"/>
                  </a:schemeClr>
                </a:solidFill>
                <a:latin typeface="HG丸ｺﾞｼｯｸM-PRO" pitchFamily="50" charset="-128"/>
                <a:ea typeface="HG丸ｺﾞｼｯｸM-PRO" pitchFamily="50" charset="-128"/>
              </a:rPr>
              <a:t>⑥日当直</a:t>
            </a:r>
          </a:p>
          <a:p>
            <a:pPr marL="0" indent="0">
              <a:buNone/>
            </a:pPr>
            <a:r>
              <a:rPr lang="ja-JP" altLang="en-US" sz="1400" dirty="0" smtClean="0">
                <a:latin typeface="HG丸ｺﾞｼｯｸM-PRO" pitchFamily="50" charset="-128"/>
                <a:ea typeface="HG丸ｺﾞｼｯｸM-PRO" pitchFamily="50" charset="-128"/>
              </a:rPr>
              <a:t>　当直：約２回／月、日直：約１回／月</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a:t>
            </a:r>
            <a:r>
              <a:rPr lang="ja-JP" altLang="en-US" sz="1400" dirty="0">
                <a:latin typeface="HG丸ｺﾞｼｯｸM-PRO" pitchFamily="50" charset="-128"/>
                <a:ea typeface="HG丸ｺﾞｼｯｸM-PRO" pitchFamily="50" charset="-128"/>
              </a:rPr>
              <a:t>・</a:t>
            </a:r>
            <a:r>
              <a:rPr lang="en-US" altLang="ja-JP" sz="1400" dirty="0" smtClean="0">
                <a:latin typeface="HG丸ｺﾞｼｯｸM-PRO" pitchFamily="50" charset="-128"/>
                <a:ea typeface="HG丸ｺﾞｼｯｸM-PRO" pitchFamily="50" charset="-128"/>
              </a:rPr>
              <a:t>2</a:t>
            </a:r>
            <a:r>
              <a:rPr lang="ja-JP" altLang="en-US" sz="1400" dirty="0" smtClean="0">
                <a:latin typeface="HG丸ｺﾞｼｯｸM-PRO" pitchFamily="50" charset="-128"/>
                <a:ea typeface="HG丸ｺﾞｼｯｸM-PRO" pitchFamily="50" charset="-128"/>
              </a:rPr>
              <a:t>年次：</a:t>
            </a:r>
            <a:r>
              <a:rPr lang="en-US" altLang="ja-JP" sz="1400" dirty="0" smtClean="0">
                <a:latin typeface="HG丸ｺﾞｼｯｸM-PRO" pitchFamily="50" charset="-128"/>
                <a:ea typeface="HG丸ｺﾞｼｯｸM-PRO" pitchFamily="50" charset="-128"/>
              </a:rPr>
              <a:t>40,000</a:t>
            </a:r>
            <a:r>
              <a:rPr lang="ja-JP" altLang="en-US" sz="1400" dirty="0" smtClean="0">
                <a:latin typeface="HG丸ｺﾞｼｯｸM-PRO" pitchFamily="50" charset="-128"/>
                <a:ea typeface="HG丸ｺﾞｼｯｸM-PRO" pitchFamily="50" charset="-128"/>
              </a:rPr>
              <a:t>円／回</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1</a:t>
            </a:r>
            <a:r>
              <a:rPr lang="ja-JP" altLang="en-US" sz="1400" dirty="0" smtClean="0">
                <a:latin typeface="HG丸ｺﾞｼｯｸM-PRO" pitchFamily="50" charset="-128"/>
                <a:ea typeface="HG丸ｺﾞｼｯｸM-PRO" pitchFamily="50" charset="-128"/>
              </a:rPr>
              <a:t>年次：</a:t>
            </a:r>
            <a:r>
              <a:rPr lang="en-US" altLang="ja-JP" sz="1400" dirty="0" smtClean="0">
                <a:latin typeface="HG丸ｺﾞｼｯｸM-PRO" pitchFamily="50" charset="-128"/>
                <a:ea typeface="HG丸ｺﾞｼｯｸM-PRO" pitchFamily="50" charset="-128"/>
              </a:rPr>
              <a:t>10,000</a:t>
            </a:r>
            <a:r>
              <a:rPr lang="ja-JP" altLang="en-US" sz="1400" dirty="0" smtClean="0">
                <a:latin typeface="HG丸ｺﾞｼｯｸM-PRO" pitchFamily="50" charset="-128"/>
                <a:ea typeface="HG丸ｺﾞｼｯｸM-PRO" pitchFamily="50" charset="-128"/>
              </a:rPr>
              <a:t>円／回</a:t>
            </a:r>
            <a:endParaRPr lang="en-US" altLang="ja-JP" sz="1400" dirty="0" smtClean="0">
              <a:latin typeface="HG丸ｺﾞｼｯｸM-PRO" pitchFamily="50" charset="-128"/>
              <a:ea typeface="HG丸ｺﾞｼｯｸM-PRO" pitchFamily="50" charset="-128"/>
            </a:endParaRPr>
          </a:p>
          <a:p>
            <a:pPr marL="0" indent="0">
              <a:buNone/>
            </a:pPr>
            <a:r>
              <a:rPr lang="en-US" altLang="ja-JP"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a:t>
            </a:r>
            <a:r>
              <a:rPr lang="ja-JP" altLang="en-US" sz="1200" dirty="0" smtClean="0">
                <a:latin typeface="HG丸ｺﾞｼｯｸM-PRO" pitchFamily="50" charset="-128"/>
                <a:ea typeface="HG丸ｺﾞｼｯｸM-PRO" pitchFamily="50" charset="-128"/>
              </a:rPr>
              <a:t>他、道立北見病院の当直も</a:t>
            </a:r>
            <a:r>
              <a:rPr lang="en-US" altLang="ja-JP" sz="1200" dirty="0" smtClean="0">
                <a:latin typeface="HG丸ｺﾞｼｯｸM-PRO" pitchFamily="50" charset="-128"/>
                <a:ea typeface="HG丸ｺﾞｼｯｸM-PRO" pitchFamily="50" charset="-128"/>
              </a:rPr>
              <a:t>2</a:t>
            </a:r>
            <a:r>
              <a:rPr lang="ja-JP" altLang="en-US" sz="1200" dirty="0" smtClean="0">
                <a:latin typeface="HG丸ｺﾞｼｯｸM-PRO" pitchFamily="50" charset="-128"/>
                <a:ea typeface="HG丸ｺﾞｼｯｸM-PRO" pitchFamily="50" charset="-128"/>
              </a:rPr>
              <a:t>か月に</a:t>
            </a:r>
            <a:r>
              <a:rPr lang="en-US" altLang="ja-JP" sz="1200" dirty="0" smtClean="0">
                <a:latin typeface="HG丸ｺﾞｼｯｸM-PRO" pitchFamily="50" charset="-128"/>
                <a:ea typeface="HG丸ｺﾞｼｯｸM-PRO" pitchFamily="50" charset="-128"/>
              </a:rPr>
              <a:t>1</a:t>
            </a:r>
            <a:r>
              <a:rPr lang="ja-JP" altLang="en-US" sz="1200" dirty="0" smtClean="0">
                <a:latin typeface="HG丸ｺﾞｼｯｸM-PRO" pitchFamily="50" charset="-128"/>
                <a:ea typeface="HG丸ｺﾞｼｯｸM-PRO" pitchFamily="50" charset="-128"/>
              </a:rPr>
              <a:t>回程度行う</a:t>
            </a:r>
            <a:endParaRPr lang="en-US" altLang="ja-JP" sz="1200" dirty="0" smtClean="0">
              <a:latin typeface="HG丸ｺﾞｼｯｸM-PRO" pitchFamily="50" charset="-128"/>
              <a:ea typeface="HG丸ｺﾞｼｯｸM-PRO" pitchFamily="50" charset="-128"/>
            </a:endParaRPr>
          </a:p>
          <a:p>
            <a:pPr marL="0" indent="0">
              <a:buNone/>
            </a:pPr>
            <a:r>
              <a:rPr lang="ja-JP" altLang="en-US" sz="1200" dirty="0">
                <a:latin typeface="HG丸ｺﾞｼｯｸM-PRO" pitchFamily="50" charset="-128"/>
                <a:ea typeface="HG丸ｺﾞｼｯｸM-PRO" pitchFamily="50" charset="-128"/>
              </a:rPr>
              <a:t>　</a:t>
            </a:r>
            <a:r>
              <a:rPr lang="ja-JP" altLang="en-US" sz="1200" dirty="0" smtClean="0">
                <a:latin typeface="HG丸ｺﾞｼｯｸM-PRO" pitchFamily="50" charset="-128"/>
                <a:ea typeface="HG丸ｺﾞｼｯｸM-PRO" pitchFamily="50" charset="-128"/>
              </a:rPr>
              <a:t>　（寝当直）</a:t>
            </a:r>
          </a:p>
          <a:p>
            <a:pPr marL="0" indent="0">
              <a:buNone/>
            </a:pPr>
            <a:endParaRPr lang="en-US" altLang="ja-JP" sz="700" dirty="0">
              <a:latin typeface="HG丸ｺﾞｼｯｸM-PRO" pitchFamily="50" charset="-128"/>
              <a:ea typeface="HG丸ｺﾞｼｯｸM-PRO" pitchFamily="50" charset="-128"/>
            </a:endParaRPr>
          </a:p>
          <a:p>
            <a:pPr marL="0" indent="0">
              <a:buNone/>
            </a:pPr>
            <a:r>
              <a:rPr lang="ja-JP" altLang="en-US" sz="1400" b="1" dirty="0" smtClean="0">
                <a:latin typeface="HG丸ｺﾞｼｯｸM-PRO" pitchFamily="50" charset="-128"/>
                <a:ea typeface="HG丸ｺﾞｼｯｸM-PRO" pitchFamily="50" charset="-128"/>
              </a:rPr>
              <a:t>⑦保険等</a:t>
            </a:r>
            <a:endParaRPr lang="en-US" altLang="ja-JP" sz="1400" b="1"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・日本赤十字社健康保険組合加入</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・厚生年金加入</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・労働者災害補償保険加入</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・雇用保険加入</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・医師賠償責任保険</a:t>
            </a:r>
            <a:r>
              <a:rPr lang="ja-JP" altLang="en-US" sz="1200" dirty="0" smtClean="0">
                <a:latin typeface="HG丸ｺﾞｼｯｸM-PRO" pitchFamily="50" charset="-128"/>
                <a:ea typeface="HG丸ｺﾞｼｯｸM-PRO" pitchFamily="50" charset="-128"/>
              </a:rPr>
              <a:t>（病院にて加入）</a:t>
            </a:r>
            <a:endParaRPr lang="en-US" altLang="ja-JP" sz="1200" dirty="0" smtClean="0">
              <a:latin typeface="HG丸ｺﾞｼｯｸM-PRO" pitchFamily="50" charset="-128"/>
              <a:ea typeface="HG丸ｺﾞｼｯｸM-PRO" pitchFamily="50" charset="-128"/>
            </a:endParaRPr>
          </a:p>
          <a:p>
            <a:pPr marL="0" indent="0">
              <a:buNone/>
            </a:pPr>
            <a:endParaRPr lang="en-US" altLang="ja-JP" sz="1400" dirty="0">
              <a:latin typeface="HG丸ｺﾞｼｯｸM-PRO" pitchFamily="50" charset="-128"/>
              <a:ea typeface="HG丸ｺﾞｼｯｸM-PRO" pitchFamily="50" charset="-128"/>
            </a:endParaRPr>
          </a:p>
          <a:p>
            <a:pPr marL="0" indent="0">
              <a:buNone/>
            </a:pPr>
            <a:r>
              <a:rPr lang="ja-JP" altLang="en-US" sz="1400" b="1" dirty="0" smtClean="0">
                <a:latin typeface="HG丸ｺﾞｼｯｸM-PRO" pitchFamily="50" charset="-128"/>
                <a:ea typeface="HG丸ｺﾞｼｯｸM-PRO" pitchFamily="50" charset="-128"/>
              </a:rPr>
              <a:t>⑧外部の研究研修会への参加</a:t>
            </a:r>
            <a:endParaRPr lang="en-US" altLang="ja-JP" sz="1400" b="1"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a:t>
            </a:r>
            <a:r>
              <a:rPr lang="en-US" altLang="ja-JP" sz="1400" dirty="0">
                <a:latin typeface="HG丸ｺﾞｼｯｸM-PRO" pitchFamily="50" charset="-128"/>
                <a:ea typeface="HG丸ｺﾞｼｯｸM-PRO" pitchFamily="50" charset="-128"/>
              </a:rPr>
              <a:t>※</a:t>
            </a:r>
            <a:r>
              <a:rPr lang="ja-JP" altLang="en-US" sz="1400" dirty="0">
                <a:latin typeface="HG丸ｺﾞｼｯｸM-PRO" pitchFamily="50" charset="-128"/>
                <a:ea typeface="HG丸ｺﾞｼｯｸM-PRO" pitchFamily="50" charset="-128"/>
              </a:rPr>
              <a:t>旅費宿泊費支給有り</a:t>
            </a:r>
            <a:endParaRPr lang="en-US" altLang="ja-JP" sz="1400" dirty="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・演者である場合</a:t>
            </a:r>
            <a:r>
              <a:rPr lang="en-US" altLang="ja-JP" sz="1400" dirty="0" smtClean="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回数に限りなく可</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・一般参加の場合</a:t>
            </a:r>
            <a:r>
              <a:rPr lang="en-US" altLang="ja-JP" sz="1400" dirty="0" smtClean="0">
                <a:latin typeface="HG丸ｺﾞｼｯｸM-PRO" pitchFamily="50" charset="-128"/>
                <a:ea typeface="HG丸ｺﾞｼｯｸM-PRO" pitchFamily="50" charset="-128"/>
              </a:rPr>
              <a:t>…</a:t>
            </a:r>
            <a:r>
              <a:rPr lang="ja-JP" altLang="en-US" sz="1200" dirty="0" smtClean="0">
                <a:latin typeface="HG丸ｺﾞｼｯｸM-PRO" pitchFamily="50" charset="-128"/>
                <a:ea typeface="HG丸ｺﾞｼｯｸM-PRO" pitchFamily="50" charset="-128"/>
              </a:rPr>
              <a:t>（初期研修</a:t>
            </a:r>
            <a:r>
              <a:rPr lang="en-US" altLang="ja-JP" sz="1200" dirty="0" smtClean="0">
                <a:latin typeface="HG丸ｺﾞｼｯｸM-PRO" pitchFamily="50" charset="-128"/>
                <a:ea typeface="HG丸ｺﾞｼｯｸM-PRO" pitchFamily="50" charset="-128"/>
              </a:rPr>
              <a:t>2</a:t>
            </a:r>
            <a:r>
              <a:rPr lang="ja-JP" altLang="en-US" sz="1200" dirty="0" smtClean="0">
                <a:latin typeface="HG丸ｺﾞｼｯｸM-PRO" pitchFamily="50" charset="-128"/>
                <a:ea typeface="HG丸ｺﾞｼｯｸM-PRO" pitchFamily="50" charset="-128"/>
              </a:rPr>
              <a:t>年間の</a:t>
            </a:r>
            <a:r>
              <a:rPr lang="ja-JP" altLang="en-US" sz="1200" dirty="0">
                <a:latin typeface="HG丸ｺﾞｼｯｸM-PRO" pitchFamily="50" charset="-128"/>
                <a:ea typeface="HG丸ｺﾞｼｯｸM-PRO" pitchFamily="50" charset="-128"/>
              </a:rPr>
              <a:t>うち</a:t>
            </a:r>
            <a:r>
              <a:rPr lang="ja-JP" altLang="en-US" sz="1200" dirty="0" smtClean="0">
                <a:latin typeface="HG丸ｺﾞｼｯｸM-PRO" pitchFamily="50" charset="-128"/>
                <a:ea typeface="HG丸ｺﾞｼｯｸM-PRO" pitchFamily="50" charset="-128"/>
              </a:rPr>
              <a:t>）</a:t>
            </a:r>
            <a:endParaRPr lang="en-US" altLang="ja-JP" sz="12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　　　　　　　　　道内</a:t>
            </a:r>
            <a:r>
              <a:rPr lang="en-US" altLang="ja-JP" sz="1400" dirty="0">
                <a:latin typeface="HG丸ｺﾞｼｯｸM-PRO" pitchFamily="50" charset="-128"/>
                <a:ea typeface="HG丸ｺﾞｼｯｸM-PRO" pitchFamily="50" charset="-128"/>
              </a:rPr>
              <a:t>2</a:t>
            </a:r>
            <a:r>
              <a:rPr lang="ja-JP" altLang="en-US" sz="1400" dirty="0" smtClean="0">
                <a:latin typeface="HG丸ｺﾞｼｯｸM-PRO" pitchFamily="50" charset="-128"/>
                <a:ea typeface="HG丸ｺﾞｼｯｸM-PRO" pitchFamily="50" charset="-128"/>
              </a:rPr>
              <a:t>回、道外</a:t>
            </a:r>
            <a:r>
              <a:rPr lang="en-US" altLang="ja-JP" sz="1400" dirty="0">
                <a:latin typeface="HG丸ｺﾞｼｯｸM-PRO" pitchFamily="50" charset="-128"/>
                <a:ea typeface="HG丸ｺﾞｼｯｸM-PRO" pitchFamily="50" charset="-128"/>
              </a:rPr>
              <a:t>1</a:t>
            </a:r>
            <a:r>
              <a:rPr lang="ja-JP" altLang="en-US" sz="1400" dirty="0" smtClean="0">
                <a:latin typeface="HG丸ｺﾞｼｯｸM-PRO" pitchFamily="50" charset="-128"/>
                <a:ea typeface="HG丸ｺﾞｼｯｸM-PRO" pitchFamily="50" charset="-128"/>
              </a:rPr>
              <a:t>回可</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p>
        </p:txBody>
      </p:sp>
    </p:spTree>
    <p:extLst>
      <p:ext uri="{BB962C8B-B14F-4D97-AF65-F5344CB8AC3E}">
        <p14:creationId xmlns:p14="http://schemas.microsoft.com/office/powerpoint/2010/main" val="3025393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717312" y="1666704"/>
            <a:ext cx="3937590" cy="47872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30865" y="1666704"/>
            <a:ext cx="3771014" cy="4787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初期臨床研修</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コンテンツ プレースホルダー 2"/>
          <p:cNvSpPr txBox="1">
            <a:spLocks/>
          </p:cNvSpPr>
          <p:nvPr/>
        </p:nvSpPr>
        <p:spPr bwMode="auto">
          <a:xfrm>
            <a:off x="630863" y="1178149"/>
            <a:ext cx="34839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b="1" dirty="0" smtClean="0">
                <a:solidFill>
                  <a:srgbClr val="FF0000"/>
                </a:solidFill>
                <a:latin typeface="HG丸ｺﾞｼｯｸM-PRO" pitchFamily="50" charset="-128"/>
                <a:ea typeface="HG丸ｺﾞｼｯｸM-PRO" pitchFamily="50" charset="-128"/>
              </a:rPr>
              <a:t>募集要項</a:t>
            </a:r>
            <a:endParaRPr lang="en-US" altLang="ja-JP" b="1" dirty="0">
              <a:solidFill>
                <a:srgbClr val="FF0000"/>
              </a:solidFill>
              <a:latin typeface="HG丸ｺﾞｼｯｸM-PRO" pitchFamily="50" charset="-128"/>
              <a:ea typeface="HG丸ｺﾞｼｯｸM-PRO" pitchFamily="50" charset="-128"/>
            </a:endParaRPr>
          </a:p>
        </p:txBody>
      </p:sp>
      <p:sp>
        <p:nvSpPr>
          <p:cNvPr id="25" name="コンテンツ プレースホルダー 2"/>
          <p:cNvSpPr>
            <a:spLocks noGrp="1"/>
          </p:cNvSpPr>
          <p:nvPr>
            <p:ph idx="1"/>
          </p:nvPr>
        </p:nvSpPr>
        <p:spPr>
          <a:xfrm>
            <a:off x="758456" y="1773029"/>
            <a:ext cx="3941135" cy="5067718"/>
          </a:xfrm>
        </p:spPr>
        <p:txBody>
          <a:bodyPr>
            <a:normAutofit/>
          </a:bodyPr>
          <a:lstStyle/>
          <a:p>
            <a:pPr marL="0" indent="0">
              <a:buNone/>
            </a:pPr>
            <a:r>
              <a:rPr lang="en-US" altLang="ja-JP" sz="1400" b="1" dirty="0" smtClean="0">
                <a:solidFill>
                  <a:schemeClr val="bg2">
                    <a:lumMod val="25000"/>
                  </a:schemeClr>
                </a:solidFill>
                <a:latin typeface="HG丸ｺﾞｼｯｸM-PRO" pitchFamily="50" charset="-128"/>
                <a:ea typeface="HG丸ｺﾞｼｯｸM-PRO" pitchFamily="50" charset="-128"/>
              </a:rPr>
              <a:t>1</a:t>
            </a:r>
            <a:r>
              <a:rPr lang="ja-JP" altLang="en-US" sz="1400" b="1" dirty="0" smtClean="0">
                <a:solidFill>
                  <a:schemeClr val="bg2">
                    <a:lumMod val="25000"/>
                  </a:schemeClr>
                </a:solidFill>
                <a:latin typeface="HG丸ｺﾞｼｯｸM-PRO" pitchFamily="50" charset="-128"/>
                <a:ea typeface="HG丸ｺﾞｼｯｸM-PRO" pitchFamily="50" charset="-128"/>
              </a:rPr>
              <a:t>）募集定員</a:t>
            </a:r>
            <a:endParaRPr lang="ja-JP" altLang="en-US"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１年目</a:t>
            </a: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10</a:t>
            </a:r>
            <a:r>
              <a:rPr lang="ja-JP" altLang="en-US" sz="1400" dirty="0" smtClean="0">
                <a:latin typeface="HG丸ｺﾞｼｯｸM-PRO" pitchFamily="50" charset="-128"/>
                <a:ea typeface="HG丸ｺﾞｼｯｸM-PRO" pitchFamily="50" charset="-128"/>
              </a:rPr>
              <a:t>名</a:t>
            </a:r>
            <a:endParaRPr lang="ja-JP" altLang="en-US" sz="1400" dirty="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２年目</a:t>
            </a: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10</a:t>
            </a:r>
            <a:r>
              <a:rPr lang="ja-JP" altLang="en-US" sz="1400" dirty="0" smtClean="0">
                <a:latin typeface="HG丸ｺﾞｼｯｸM-PRO" pitchFamily="50" charset="-128"/>
                <a:ea typeface="HG丸ｺﾞｼｯｸM-PRO" pitchFamily="50" charset="-128"/>
              </a:rPr>
              <a:t>名</a:t>
            </a:r>
            <a:endParaRPr lang="en-US" altLang="ja-JP" sz="1400" dirty="0" smtClean="0">
              <a:latin typeface="HG丸ｺﾞｼｯｸM-PRO" pitchFamily="50" charset="-128"/>
              <a:ea typeface="HG丸ｺﾞｼｯｸM-PRO" pitchFamily="50" charset="-128"/>
            </a:endParaRPr>
          </a:p>
          <a:p>
            <a:pPr marL="0" indent="0">
              <a:buNone/>
            </a:pPr>
            <a:endParaRPr lang="ja-JP" altLang="en-US" sz="1400" dirty="0">
              <a:latin typeface="HG丸ｺﾞｼｯｸM-PRO" pitchFamily="50" charset="-128"/>
              <a:ea typeface="HG丸ｺﾞｼｯｸM-PRO" pitchFamily="50" charset="-128"/>
            </a:endParaRPr>
          </a:p>
          <a:p>
            <a:pPr marL="0" indent="0">
              <a:buNone/>
            </a:pPr>
            <a:r>
              <a:rPr lang="en-US" altLang="ja-JP" sz="1400" b="1" dirty="0" smtClean="0">
                <a:solidFill>
                  <a:schemeClr val="bg2">
                    <a:lumMod val="25000"/>
                  </a:schemeClr>
                </a:solidFill>
                <a:latin typeface="HG丸ｺﾞｼｯｸM-PRO" pitchFamily="50" charset="-128"/>
                <a:ea typeface="HG丸ｺﾞｼｯｸM-PRO" pitchFamily="50" charset="-128"/>
              </a:rPr>
              <a:t>2</a:t>
            </a:r>
            <a:r>
              <a:rPr lang="ja-JP" altLang="en-US" sz="1400" b="1" dirty="0" smtClean="0">
                <a:solidFill>
                  <a:schemeClr val="bg2">
                    <a:lumMod val="25000"/>
                  </a:schemeClr>
                </a:solidFill>
                <a:latin typeface="HG丸ｺﾞｼｯｸM-PRO" pitchFamily="50" charset="-128"/>
                <a:ea typeface="HG丸ｺﾞｼｯｸM-PRO" pitchFamily="50" charset="-128"/>
              </a:rPr>
              <a:t>）選考試験日程</a:t>
            </a:r>
            <a:endParaRPr lang="ja-JP" altLang="en-US"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令和</a:t>
            </a:r>
            <a:r>
              <a:rPr lang="en-US" altLang="ja-JP" sz="1400" dirty="0" smtClean="0">
                <a:latin typeface="HG丸ｺﾞｼｯｸM-PRO" pitchFamily="50" charset="-128"/>
                <a:ea typeface="HG丸ｺﾞｼｯｸM-PRO" pitchFamily="50" charset="-128"/>
              </a:rPr>
              <a:t>5</a:t>
            </a:r>
            <a:r>
              <a:rPr lang="ja-JP" altLang="en-US" sz="1400" dirty="0" smtClean="0">
                <a:latin typeface="HG丸ｺﾞｼｯｸM-PRO" pitchFamily="50" charset="-128"/>
                <a:ea typeface="HG丸ｺﾞｼｯｸM-PRO" pitchFamily="50" charset="-128"/>
              </a:rPr>
              <a:t>年</a:t>
            </a:r>
            <a:r>
              <a:rPr lang="en-US" altLang="ja-JP" sz="1400" dirty="0" smtClean="0">
                <a:latin typeface="HG丸ｺﾞｼｯｸM-PRO" pitchFamily="50" charset="-128"/>
                <a:ea typeface="HG丸ｺﾞｼｯｸM-PRO" pitchFamily="50" charset="-128"/>
              </a:rPr>
              <a:t>3</a:t>
            </a:r>
            <a:r>
              <a:rPr lang="ja-JP" altLang="en-US" sz="1400" dirty="0" smtClean="0">
                <a:latin typeface="HG丸ｺﾞｼｯｸM-PRO" pitchFamily="50" charset="-128"/>
                <a:ea typeface="HG丸ｺﾞｼｯｸM-PRO" pitchFamily="50" charset="-128"/>
              </a:rPr>
              <a:t>月～</a:t>
            </a:r>
            <a:r>
              <a:rPr lang="en-US" altLang="ja-JP" sz="1400" dirty="0" smtClean="0">
                <a:latin typeface="HG丸ｺﾞｼｯｸM-PRO" pitchFamily="50" charset="-128"/>
                <a:ea typeface="HG丸ｺﾞｼｯｸM-PRO" pitchFamily="50" charset="-128"/>
              </a:rPr>
              <a:t>9</a:t>
            </a:r>
            <a:r>
              <a:rPr lang="ja-JP" altLang="en-US" sz="1400" dirty="0" smtClean="0">
                <a:latin typeface="HG丸ｺﾞｼｯｸM-PRO" pitchFamily="50" charset="-128"/>
                <a:ea typeface="HG丸ｺﾞｼｯｸM-PRO" pitchFamily="50" charset="-128"/>
              </a:rPr>
              <a:t>月上旬まで</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希望日選択可</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病院見学に合せて受験可</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※5</a:t>
            </a:r>
            <a:r>
              <a:rPr lang="ja-JP" altLang="en-US" sz="1400" dirty="0" smtClean="0">
                <a:latin typeface="HG丸ｺﾞｼｯｸM-PRO" pitchFamily="50" charset="-128"/>
                <a:ea typeface="HG丸ｺﾞｼｯｸM-PRO" pitchFamily="50" charset="-128"/>
              </a:rPr>
              <a:t>年生の</a:t>
            </a:r>
            <a:r>
              <a:rPr lang="en-US" altLang="ja-JP" sz="1400" dirty="0" smtClean="0">
                <a:latin typeface="HG丸ｺﾞｼｯｸM-PRO" pitchFamily="50" charset="-128"/>
                <a:ea typeface="HG丸ｺﾞｼｯｸM-PRO" pitchFamily="50" charset="-128"/>
              </a:rPr>
              <a:t>3</a:t>
            </a:r>
            <a:r>
              <a:rPr lang="ja-JP" altLang="en-US" sz="1400" dirty="0" smtClean="0">
                <a:latin typeface="HG丸ｺﾞｼｯｸM-PRO" pitchFamily="50" charset="-128"/>
                <a:ea typeface="HG丸ｺﾞｼｯｸM-PRO" pitchFamily="50" charset="-128"/>
              </a:rPr>
              <a:t>月</a:t>
            </a:r>
            <a:r>
              <a:rPr lang="ja-JP" altLang="en-US" sz="1050" dirty="0" smtClean="0">
                <a:latin typeface="HG丸ｺﾞｼｯｸM-PRO" pitchFamily="50" charset="-128"/>
                <a:ea typeface="HG丸ｺﾞｼｯｸM-PRO" pitchFamily="50" charset="-128"/>
              </a:rPr>
              <a:t>（</a:t>
            </a:r>
            <a:r>
              <a:rPr lang="en-US" altLang="ja-JP" sz="1050" dirty="0" smtClean="0">
                <a:latin typeface="HG丸ｺﾞｼｯｸM-PRO" pitchFamily="50" charset="-128"/>
                <a:ea typeface="HG丸ｺﾞｼｯｸM-PRO" pitchFamily="50" charset="-128"/>
              </a:rPr>
              <a:t>6</a:t>
            </a:r>
            <a:r>
              <a:rPr lang="ja-JP" altLang="en-US" sz="1050" dirty="0" smtClean="0">
                <a:latin typeface="HG丸ｺﾞｼｯｸM-PRO" pitchFamily="50" charset="-128"/>
                <a:ea typeface="HG丸ｺﾞｼｯｸM-PRO" pitchFamily="50" charset="-128"/>
              </a:rPr>
              <a:t>年生直前）</a:t>
            </a:r>
            <a:r>
              <a:rPr lang="ja-JP" altLang="en-US" sz="1400" dirty="0" smtClean="0">
                <a:latin typeface="HG丸ｺﾞｼｯｸM-PRO" pitchFamily="50" charset="-128"/>
                <a:ea typeface="HG丸ｺﾞｼｯｸM-PRO" pitchFamily="50" charset="-128"/>
              </a:rPr>
              <a:t>から受験可</a:t>
            </a:r>
            <a:endParaRPr lang="en-US" altLang="ja-JP" sz="1400" dirty="0" smtClean="0">
              <a:latin typeface="HG丸ｺﾞｼｯｸM-PRO" pitchFamily="50" charset="-128"/>
              <a:ea typeface="HG丸ｺﾞｼｯｸM-PRO" pitchFamily="50" charset="-128"/>
            </a:endParaRPr>
          </a:p>
          <a:p>
            <a:pPr marL="0" indent="0">
              <a:buNone/>
            </a:pPr>
            <a:endParaRPr lang="ja-JP" altLang="en-US" sz="1400" dirty="0">
              <a:latin typeface="HG丸ｺﾞｼｯｸM-PRO" pitchFamily="50" charset="-128"/>
              <a:ea typeface="HG丸ｺﾞｼｯｸM-PRO" pitchFamily="50" charset="-128"/>
            </a:endParaRPr>
          </a:p>
          <a:p>
            <a:pPr marL="0" indent="0">
              <a:buNone/>
            </a:pPr>
            <a:r>
              <a:rPr lang="en-US" altLang="ja-JP" sz="1400" b="1" dirty="0" smtClean="0">
                <a:solidFill>
                  <a:schemeClr val="bg2">
                    <a:lumMod val="25000"/>
                  </a:schemeClr>
                </a:solidFill>
                <a:latin typeface="HG丸ｺﾞｼｯｸM-PRO" pitchFamily="50" charset="-128"/>
                <a:ea typeface="HG丸ｺﾞｼｯｸM-PRO" pitchFamily="50" charset="-128"/>
              </a:rPr>
              <a:t>3</a:t>
            </a:r>
            <a:r>
              <a:rPr lang="ja-JP" altLang="en-US" sz="1400" b="1" dirty="0" smtClean="0">
                <a:solidFill>
                  <a:schemeClr val="bg2">
                    <a:lumMod val="25000"/>
                  </a:schemeClr>
                </a:solidFill>
                <a:latin typeface="HG丸ｺﾞｼｯｸM-PRO" pitchFamily="50" charset="-128"/>
                <a:ea typeface="HG丸ｺﾞｼｯｸM-PRO" pitchFamily="50" charset="-128"/>
              </a:rPr>
              <a:t>）選考場所</a:t>
            </a:r>
            <a:endParaRPr lang="ja-JP" altLang="en-US"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北見赤十字病院内</a:t>
            </a:r>
            <a:endParaRPr lang="en-US" altLang="ja-JP" sz="1400" dirty="0" smtClean="0">
              <a:latin typeface="HG丸ｺﾞｼｯｸM-PRO" pitchFamily="50" charset="-128"/>
              <a:ea typeface="HG丸ｺﾞｼｯｸM-PRO" pitchFamily="50" charset="-128"/>
            </a:endParaRPr>
          </a:p>
          <a:p>
            <a:pPr marL="0" indent="0">
              <a:buNone/>
            </a:pPr>
            <a:endParaRPr lang="ja-JP" altLang="en-US" sz="1400" dirty="0">
              <a:latin typeface="HG丸ｺﾞｼｯｸM-PRO" pitchFamily="50" charset="-128"/>
              <a:ea typeface="HG丸ｺﾞｼｯｸM-PRO" pitchFamily="50" charset="-128"/>
            </a:endParaRPr>
          </a:p>
          <a:p>
            <a:pPr marL="0" indent="0">
              <a:buNone/>
            </a:pPr>
            <a:r>
              <a:rPr lang="en-US" altLang="ja-JP" sz="1400" b="1" dirty="0" smtClean="0">
                <a:solidFill>
                  <a:schemeClr val="bg2">
                    <a:lumMod val="25000"/>
                  </a:schemeClr>
                </a:solidFill>
                <a:latin typeface="HG丸ｺﾞｼｯｸM-PRO" pitchFamily="50" charset="-128"/>
                <a:ea typeface="HG丸ｺﾞｼｯｸM-PRO" pitchFamily="50" charset="-128"/>
              </a:rPr>
              <a:t>4</a:t>
            </a:r>
            <a:r>
              <a:rPr lang="ja-JP" altLang="en-US" sz="1400" b="1" dirty="0" smtClean="0">
                <a:solidFill>
                  <a:schemeClr val="bg2">
                    <a:lumMod val="25000"/>
                  </a:schemeClr>
                </a:solidFill>
                <a:latin typeface="HG丸ｺﾞｼｯｸM-PRO" pitchFamily="50" charset="-128"/>
                <a:ea typeface="HG丸ｺﾞｼｯｸM-PRO" pitchFamily="50" charset="-128"/>
              </a:rPr>
              <a:t>）選考方法</a:t>
            </a:r>
            <a:endParaRPr lang="ja-JP" altLang="en-US" sz="1400" b="1" dirty="0">
              <a:solidFill>
                <a:schemeClr val="bg2">
                  <a:lumMod val="25000"/>
                </a:schemeClr>
              </a:solidFill>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・筆記試験（小論文）</a:t>
            </a:r>
            <a:endParaRPr lang="en-US" altLang="ja-JP" sz="12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・面接試験</a:t>
            </a:r>
            <a:endParaRPr lang="en-US" altLang="ja-JP" sz="1400" dirty="0" smtClean="0">
              <a:latin typeface="HG丸ｺﾞｼｯｸM-PRO" pitchFamily="50" charset="-128"/>
              <a:ea typeface="HG丸ｺﾞｼｯｸM-PRO" pitchFamily="50" charset="-128"/>
            </a:endParaRPr>
          </a:p>
          <a:p>
            <a:pPr marL="0" indent="0">
              <a:buNone/>
            </a:pPr>
            <a:endParaRPr lang="en-US" altLang="ja-JP" sz="1400" b="1" dirty="0" smtClean="0">
              <a:solidFill>
                <a:schemeClr val="bg2">
                  <a:lumMod val="25000"/>
                </a:schemeClr>
              </a:solidFill>
              <a:latin typeface="HG丸ｺﾞｼｯｸM-PRO" pitchFamily="50" charset="-128"/>
              <a:ea typeface="HG丸ｺﾞｼｯｸM-PRO" pitchFamily="50" charset="-128"/>
            </a:endParaRPr>
          </a:p>
        </p:txBody>
      </p:sp>
      <p:sp>
        <p:nvSpPr>
          <p:cNvPr id="26" name="コンテンツ プレースホルダー 2"/>
          <p:cNvSpPr>
            <a:spLocks noGrp="1"/>
          </p:cNvSpPr>
          <p:nvPr>
            <p:ph idx="1"/>
          </p:nvPr>
        </p:nvSpPr>
        <p:spPr>
          <a:xfrm>
            <a:off x="4811233" y="1759788"/>
            <a:ext cx="4199860" cy="5308255"/>
          </a:xfrm>
        </p:spPr>
        <p:txBody>
          <a:bodyPr>
            <a:normAutofit/>
          </a:bodyPr>
          <a:lstStyle/>
          <a:p>
            <a:pPr marL="0" indent="0">
              <a:buNone/>
            </a:pPr>
            <a:r>
              <a:rPr lang="en-US" altLang="ja-JP" sz="1400" b="1" dirty="0">
                <a:solidFill>
                  <a:schemeClr val="bg2">
                    <a:lumMod val="25000"/>
                  </a:schemeClr>
                </a:solidFill>
                <a:latin typeface="HG丸ｺﾞｼｯｸM-PRO" pitchFamily="50" charset="-128"/>
                <a:ea typeface="HG丸ｺﾞｼｯｸM-PRO" pitchFamily="50" charset="-128"/>
              </a:rPr>
              <a:t>5</a:t>
            </a:r>
            <a:r>
              <a:rPr lang="ja-JP" altLang="en-US" sz="1400" b="1" dirty="0" smtClean="0">
                <a:solidFill>
                  <a:schemeClr val="bg2">
                    <a:lumMod val="25000"/>
                  </a:schemeClr>
                </a:solidFill>
                <a:latin typeface="HG丸ｺﾞｼｯｸM-PRO" pitchFamily="50" charset="-128"/>
                <a:ea typeface="HG丸ｺﾞｼｯｸM-PRO" pitchFamily="50" charset="-128"/>
              </a:rPr>
              <a:t>）応募書類</a:t>
            </a:r>
          </a:p>
          <a:p>
            <a:pPr marL="0" indent="0">
              <a:buNone/>
            </a:pPr>
            <a:r>
              <a:rPr lang="ja-JP" altLang="en-US" sz="1400" dirty="0" smtClean="0">
                <a:latin typeface="HG丸ｺﾞｼｯｸM-PRO" pitchFamily="50" charset="-128"/>
                <a:ea typeface="HG丸ｺﾞｼｯｸM-PRO" pitchFamily="50" charset="-128"/>
              </a:rPr>
              <a:t>　・履歴書</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・卒業（見込）証明書</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・学業成績証明書</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ja-JP" altLang="en-US" sz="1400" dirty="0" smtClean="0">
                <a:latin typeface="HG丸ｺﾞｼｯｸM-PRO" pitchFamily="50" charset="-128"/>
                <a:ea typeface="HG丸ｺﾞｼｯｸM-PRO" pitchFamily="50" charset="-128"/>
              </a:rPr>
              <a:t>・地域枠従事要件に関する確認書</a:t>
            </a:r>
          </a:p>
          <a:p>
            <a:pPr marL="0" indent="0">
              <a:buNone/>
            </a:pPr>
            <a:endParaRPr lang="en-US" altLang="ja-JP" sz="1400" dirty="0">
              <a:latin typeface="HG丸ｺﾞｼｯｸM-PRO" pitchFamily="50" charset="-128"/>
              <a:ea typeface="HG丸ｺﾞｼｯｸM-PRO" pitchFamily="50" charset="-128"/>
            </a:endParaRPr>
          </a:p>
          <a:p>
            <a:pPr marL="0" indent="0">
              <a:buNone/>
            </a:pPr>
            <a:r>
              <a:rPr lang="en-US" altLang="ja-JP" sz="1400" b="1" dirty="0">
                <a:latin typeface="HG丸ｺﾞｼｯｸM-PRO" pitchFamily="50" charset="-128"/>
                <a:ea typeface="HG丸ｺﾞｼｯｸM-PRO" pitchFamily="50" charset="-128"/>
              </a:rPr>
              <a:t>6</a:t>
            </a:r>
            <a:r>
              <a:rPr lang="ja-JP" altLang="en-US" sz="1400" b="1" dirty="0" smtClean="0">
                <a:latin typeface="HG丸ｺﾞｼｯｸM-PRO" pitchFamily="50" charset="-128"/>
                <a:ea typeface="HG丸ｺﾞｼｯｸM-PRO" pitchFamily="50" charset="-128"/>
              </a:rPr>
              <a:t>）交通費助成</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・道内</a:t>
            </a:r>
            <a:r>
              <a:rPr lang="en-US" altLang="ja-JP" sz="1400" dirty="0" smtClean="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最大</a:t>
            </a:r>
            <a:r>
              <a:rPr lang="en-US" altLang="ja-JP" sz="1400" dirty="0" smtClean="0">
                <a:latin typeface="HG丸ｺﾞｼｯｸM-PRO" pitchFamily="50" charset="-128"/>
                <a:ea typeface="HG丸ｺﾞｼｯｸM-PRO" pitchFamily="50" charset="-128"/>
              </a:rPr>
              <a:t>1</a:t>
            </a:r>
            <a:r>
              <a:rPr lang="ja-JP" altLang="en-US" sz="1400" dirty="0" smtClean="0">
                <a:latin typeface="HG丸ｺﾞｼｯｸM-PRO" pitchFamily="50" charset="-128"/>
                <a:ea typeface="HG丸ｺﾞｼｯｸM-PRO" pitchFamily="50" charset="-128"/>
              </a:rPr>
              <a:t>万円</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・本州</a:t>
            </a:r>
            <a:r>
              <a:rPr lang="en-US" altLang="ja-JP" sz="1400" dirty="0" smtClean="0">
                <a:latin typeface="HG丸ｺﾞｼｯｸM-PRO" pitchFamily="50" charset="-128"/>
                <a:ea typeface="HG丸ｺﾞｼｯｸM-PRO" pitchFamily="50" charset="-128"/>
              </a:rPr>
              <a:t>…</a:t>
            </a:r>
            <a:r>
              <a:rPr lang="ja-JP" altLang="en-US" sz="1400" dirty="0">
                <a:latin typeface="HG丸ｺﾞｼｯｸM-PRO" pitchFamily="50" charset="-128"/>
                <a:ea typeface="HG丸ｺﾞｼｯｸM-PRO" pitchFamily="50" charset="-128"/>
              </a:rPr>
              <a:t>最大</a:t>
            </a:r>
            <a:r>
              <a:rPr lang="en-US" altLang="ja-JP" sz="1400" dirty="0" smtClean="0">
                <a:latin typeface="HG丸ｺﾞｼｯｸM-PRO" pitchFamily="50" charset="-128"/>
                <a:ea typeface="HG丸ｺﾞｼｯｸM-PRO" pitchFamily="50" charset="-128"/>
              </a:rPr>
              <a:t>3</a:t>
            </a:r>
            <a:r>
              <a:rPr lang="ja-JP" altLang="en-US" sz="1400" dirty="0" smtClean="0">
                <a:latin typeface="HG丸ｺﾞｼｯｸM-PRO" pitchFamily="50" charset="-128"/>
                <a:ea typeface="HG丸ｺﾞｼｯｸM-PRO" pitchFamily="50" charset="-128"/>
              </a:rPr>
              <a:t>万円</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・九州</a:t>
            </a:r>
            <a:r>
              <a:rPr lang="en-US" altLang="ja-JP" sz="1400" dirty="0" smtClean="0">
                <a:latin typeface="HG丸ｺﾞｼｯｸM-PRO" pitchFamily="50" charset="-128"/>
                <a:ea typeface="HG丸ｺﾞｼｯｸM-PRO" pitchFamily="50" charset="-128"/>
              </a:rPr>
              <a:t>…</a:t>
            </a:r>
            <a:r>
              <a:rPr lang="ja-JP" altLang="en-US" sz="1400" dirty="0">
                <a:latin typeface="HG丸ｺﾞｼｯｸM-PRO" pitchFamily="50" charset="-128"/>
                <a:ea typeface="HG丸ｺﾞｼｯｸM-PRO" pitchFamily="50" charset="-128"/>
              </a:rPr>
              <a:t>最大</a:t>
            </a:r>
            <a:r>
              <a:rPr lang="en-US" altLang="ja-JP" sz="1400" dirty="0" smtClean="0">
                <a:latin typeface="HG丸ｺﾞｼｯｸM-PRO" pitchFamily="50" charset="-128"/>
                <a:ea typeface="HG丸ｺﾞｼｯｸM-PRO" pitchFamily="50" charset="-128"/>
              </a:rPr>
              <a:t>5</a:t>
            </a:r>
            <a:r>
              <a:rPr lang="ja-JP" altLang="en-US" sz="1400" dirty="0" smtClean="0">
                <a:latin typeface="HG丸ｺﾞｼｯｸM-PRO" pitchFamily="50" charset="-128"/>
                <a:ea typeface="HG丸ｺﾞｼｯｸM-PRO" pitchFamily="50" charset="-128"/>
              </a:rPr>
              <a:t>万円</a:t>
            </a:r>
            <a:endParaRPr lang="en-US" altLang="ja-JP" sz="1200" dirty="0" smtClean="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領収書提出必要、実費支給</a:t>
            </a:r>
            <a:endParaRPr lang="en-US" altLang="ja-JP" sz="1400" dirty="0" smtClean="0">
              <a:latin typeface="HG丸ｺﾞｼｯｸM-PRO" pitchFamily="50" charset="-128"/>
              <a:ea typeface="HG丸ｺﾞｼｯｸM-PRO" pitchFamily="50" charset="-128"/>
            </a:endParaRPr>
          </a:p>
          <a:p>
            <a:pPr marL="0" indent="0">
              <a:buNone/>
            </a:pPr>
            <a:r>
              <a:rPr lang="ja-JP" altLang="en-US" sz="1400" dirty="0">
                <a:latin typeface="HG丸ｺﾞｼｯｸM-PRO" pitchFamily="50" charset="-128"/>
                <a:ea typeface="HG丸ｺﾞｼｯｸM-PRO" pitchFamily="50" charset="-128"/>
              </a:rPr>
              <a:t>　</a:t>
            </a:r>
            <a:r>
              <a:rPr lang="en-US" altLang="ja-JP" sz="1400" dirty="0" smtClean="0">
                <a:latin typeface="HG丸ｺﾞｼｯｸM-PRO" pitchFamily="50" charset="-128"/>
                <a:ea typeface="HG丸ｺﾞｼｯｸM-PRO" pitchFamily="50" charset="-128"/>
              </a:rPr>
              <a:t>※</a:t>
            </a:r>
            <a:r>
              <a:rPr lang="ja-JP" altLang="en-US" sz="1400" dirty="0" smtClean="0">
                <a:latin typeface="HG丸ｺﾞｼｯｸM-PRO" pitchFamily="50" charset="-128"/>
                <a:ea typeface="HG丸ｺﾞｼｯｸM-PRO" pitchFamily="50" charset="-128"/>
              </a:rPr>
              <a:t>マッチング試験を受ける方のみ</a:t>
            </a:r>
            <a:endParaRPr lang="en-US" altLang="ja-JP" sz="1400" dirty="0" smtClean="0">
              <a:latin typeface="HG丸ｺﾞｼｯｸM-PRO" pitchFamily="50" charset="-128"/>
              <a:ea typeface="HG丸ｺﾞｼｯｸM-PRO" pitchFamily="50" charset="-128"/>
            </a:endParaRPr>
          </a:p>
          <a:p>
            <a:pPr marL="0" indent="0">
              <a:buNone/>
            </a:pPr>
            <a:endParaRPr lang="en-US" altLang="ja-JP" sz="1400" dirty="0" smtClean="0">
              <a:latin typeface="HG丸ｺﾞｼｯｸM-PRO" pitchFamily="50" charset="-128"/>
              <a:ea typeface="HG丸ｺﾞｼｯｸM-PRO" pitchFamily="50" charset="-128"/>
            </a:endParaRPr>
          </a:p>
          <a:p>
            <a:pPr marL="0" indent="0">
              <a:buNone/>
            </a:pPr>
            <a:r>
              <a:rPr lang="en-US" altLang="ja-JP" sz="1400" b="1" dirty="0">
                <a:latin typeface="HG丸ｺﾞｼｯｸM-PRO" pitchFamily="50" charset="-128"/>
                <a:ea typeface="HG丸ｺﾞｼｯｸM-PRO" pitchFamily="50" charset="-128"/>
              </a:rPr>
              <a:t>7</a:t>
            </a:r>
            <a:r>
              <a:rPr lang="ja-JP" altLang="en-US" sz="1400" b="1" dirty="0" smtClean="0">
                <a:latin typeface="HG丸ｺﾞｼｯｸM-PRO" pitchFamily="50" charset="-128"/>
                <a:ea typeface="HG丸ｺﾞｼｯｸM-PRO" pitchFamily="50" charset="-128"/>
              </a:rPr>
              <a:t>）マッチング状況</a:t>
            </a:r>
            <a:endParaRPr lang="en-US" altLang="ja-JP" sz="1400" dirty="0">
              <a:latin typeface="HG丸ｺﾞｼｯｸM-PRO" pitchFamily="50" charset="-128"/>
              <a:ea typeface="HG丸ｺﾞｼｯｸM-PRO" pitchFamily="50" charset="-128"/>
            </a:endParaRPr>
          </a:p>
          <a:p>
            <a:pPr marL="0" indent="0">
              <a:buNone/>
            </a:pPr>
            <a:r>
              <a:rPr lang="ja-JP" altLang="en-US" sz="1400" dirty="0" smtClean="0">
                <a:latin typeface="HG丸ｺﾞｼｯｸM-PRO" pitchFamily="50" charset="-128"/>
                <a:ea typeface="HG丸ｺﾞｼｯｸM-PRO" pitchFamily="50" charset="-128"/>
              </a:rPr>
              <a:t>　　</a:t>
            </a:r>
            <a:r>
              <a:rPr lang="ja-JP" altLang="en-US" sz="1400" dirty="0">
                <a:latin typeface="HG丸ｺﾞｼｯｸM-PRO" pitchFamily="50" charset="-128"/>
                <a:ea typeface="HG丸ｺﾞｼｯｸM-PRO" pitchFamily="50" charset="-128"/>
              </a:rPr>
              <a:t>　</a:t>
            </a:r>
          </a:p>
        </p:txBody>
      </p:sp>
      <p:sp>
        <p:nvSpPr>
          <p:cNvPr id="5" name="正方形/長方形 4"/>
          <p:cNvSpPr/>
          <p:nvPr/>
        </p:nvSpPr>
        <p:spPr>
          <a:xfrm>
            <a:off x="4856420" y="4972539"/>
            <a:ext cx="3600001" cy="134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表 3"/>
          <p:cNvGraphicFramePr>
            <a:graphicFrameLocks noGrp="1"/>
          </p:cNvGraphicFramePr>
          <p:nvPr>
            <p:extLst>
              <p:ext uri="{D42A27DB-BD31-4B8C-83A1-F6EECF244321}">
                <p14:modId xmlns:p14="http://schemas.microsoft.com/office/powerpoint/2010/main" val="3132894591"/>
              </p:ext>
            </p:extLst>
          </p:nvPr>
        </p:nvGraphicFramePr>
        <p:xfrm>
          <a:off x="4856420" y="4972539"/>
          <a:ext cx="3575199" cy="1237734"/>
        </p:xfrm>
        <a:graphic>
          <a:graphicData uri="http://schemas.openxmlformats.org/drawingml/2006/table">
            <a:tbl>
              <a:tblPr firstRow="1" bandRow="1">
                <a:tableStyleId>{2D5ABB26-0587-4C30-8999-92F81FD0307C}</a:tableStyleId>
              </a:tblPr>
              <a:tblGrid>
                <a:gridCol w="684841"/>
                <a:gridCol w="583032"/>
                <a:gridCol w="583032"/>
                <a:gridCol w="583032"/>
                <a:gridCol w="567103"/>
                <a:gridCol w="574159"/>
              </a:tblGrid>
              <a:tr h="325529">
                <a:tc>
                  <a:txBody>
                    <a:bodyPr/>
                    <a:lstStyle/>
                    <a:p>
                      <a:pPr algn="ctr"/>
                      <a:r>
                        <a:rPr kumimoji="1" lang="ja-JP" altLang="en-US" sz="800" dirty="0" smtClean="0">
                          <a:latin typeface="HG丸ｺﾞｼｯｸM-PRO" pitchFamily="50" charset="-128"/>
                          <a:ea typeface="HG丸ｺﾞｼｯｸM-PRO" pitchFamily="50" charset="-128"/>
                        </a:rPr>
                        <a:t>採用年度</a:t>
                      </a:r>
                      <a:endParaRPr kumimoji="1" lang="ja-JP" altLang="en-US" sz="800" dirty="0">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800" dirty="0" smtClean="0">
                          <a:latin typeface="HG丸ｺﾞｼｯｸM-PRO" pitchFamily="50" charset="-128"/>
                          <a:ea typeface="HG丸ｺﾞｼｯｸM-PRO" pitchFamily="50" charset="-128"/>
                        </a:rPr>
                        <a:t>募集</a:t>
                      </a:r>
                      <a:endParaRPr kumimoji="1" lang="en-US" altLang="ja-JP" sz="800" dirty="0" smtClean="0">
                        <a:latin typeface="HG丸ｺﾞｼｯｸM-PRO" pitchFamily="50" charset="-128"/>
                        <a:ea typeface="HG丸ｺﾞｼｯｸM-PRO" pitchFamily="50" charset="-128"/>
                      </a:endParaRPr>
                    </a:p>
                    <a:p>
                      <a:pPr algn="ctr"/>
                      <a:r>
                        <a:rPr kumimoji="1" lang="ja-JP" altLang="en-US" sz="800" dirty="0" smtClean="0">
                          <a:latin typeface="HG丸ｺﾞｼｯｸM-PRO" pitchFamily="50" charset="-128"/>
                          <a:ea typeface="HG丸ｺﾞｼｯｸM-PRO" pitchFamily="50" charset="-128"/>
                        </a:rPr>
                        <a:t>定員</a:t>
                      </a:r>
                      <a:endParaRPr kumimoji="1" lang="ja-JP" altLang="en-US" sz="800" dirty="0">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800" dirty="0" smtClean="0">
                          <a:latin typeface="HG丸ｺﾞｼｯｸM-PRO" pitchFamily="50" charset="-128"/>
                          <a:ea typeface="HG丸ｺﾞｼｯｸM-PRO" pitchFamily="50" charset="-128"/>
                        </a:rPr>
                        <a:t>マッチング数</a:t>
                      </a:r>
                      <a:endParaRPr kumimoji="1" lang="ja-JP" altLang="en-US" sz="800" dirty="0">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800" dirty="0" smtClean="0">
                          <a:latin typeface="HG丸ｺﾞｼｯｸM-PRO" pitchFamily="50" charset="-128"/>
                          <a:ea typeface="HG丸ｺﾞｼｯｸM-PRO" pitchFamily="50" charset="-128"/>
                        </a:rPr>
                        <a:t>採用</a:t>
                      </a:r>
                      <a:endParaRPr kumimoji="1" lang="en-US" altLang="ja-JP" sz="800" dirty="0" smtClean="0">
                        <a:latin typeface="HG丸ｺﾞｼｯｸM-PRO" pitchFamily="50" charset="-128"/>
                        <a:ea typeface="HG丸ｺﾞｼｯｸM-PRO" pitchFamily="50" charset="-128"/>
                      </a:endParaRPr>
                    </a:p>
                    <a:p>
                      <a:pPr algn="ctr"/>
                      <a:r>
                        <a:rPr kumimoji="1" lang="ja-JP" altLang="en-US" sz="800" dirty="0" smtClean="0">
                          <a:latin typeface="HG丸ｺﾞｼｯｸM-PRO" pitchFamily="50" charset="-128"/>
                          <a:ea typeface="HG丸ｺﾞｼｯｸM-PRO" pitchFamily="50" charset="-128"/>
                        </a:rPr>
                        <a:t>人数</a:t>
                      </a:r>
                      <a:endParaRPr kumimoji="1" lang="ja-JP" altLang="en-US" sz="800" dirty="0">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800" dirty="0" smtClean="0">
                          <a:latin typeface="HG丸ｺﾞｼｯｸM-PRO" pitchFamily="50" charset="-128"/>
                          <a:ea typeface="HG丸ｺﾞｼｯｸM-PRO" pitchFamily="50" charset="-128"/>
                        </a:rPr>
                        <a:t>道内</a:t>
                      </a:r>
                      <a:endParaRPr kumimoji="1" lang="en-US" altLang="ja-JP" sz="800" dirty="0" smtClean="0">
                        <a:latin typeface="HG丸ｺﾞｼｯｸM-PRO" pitchFamily="50" charset="-128"/>
                        <a:ea typeface="HG丸ｺﾞｼｯｸM-PRO" pitchFamily="50" charset="-128"/>
                      </a:endParaRPr>
                    </a:p>
                    <a:p>
                      <a:pPr algn="ctr"/>
                      <a:r>
                        <a:rPr kumimoji="1" lang="ja-JP" altLang="en-US" sz="800" dirty="0" smtClean="0">
                          <a:latin typeface="HG丸ｺﾞｼｯｸM-PRO" pitchFamily="50" charset="-128"/>
                          <a:ea typeface="HG丸ｺﾞｼｯｸM-PRO" pitchFamily="50" charset="-128"/>
                        </a:rPr>
                        <a:t>大学</a:t>
                      </a:r>
                      <a:endParaRPr kumimoji="1" lang="ja-JP" altLang="en-US" sz="800" dirty="0">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800" dirty="0" smtClean="0">
                          <a:latin typeface="HG丸ｺﾞｼｯｸM-PRO" pitchFamily="50" charset="-128"/>
                          <a:ea typeface="HG丸ｺﾞｼｯｸM-PRO" pitchFamily="50" charset="-128"/>
                        </a:rPr>
                        <a:t>道外</a:t>
                      </a:r>
                      <a:endParaRPr kumimoji="1" lang="en-US" altLang="ja-JP" sz="800" dirty="0" smtClean="0">
                        <a:latin typeface="HG丸ｺﾞｼｯｸM-PRO" pitchFamily="50" charset="-128"/>
                        <a:ea typeface="HG丸ｺﾞｼｯｸM-PRO" pitchFamily="50" charset="-128"/>
                      </a:endParaRPr>
                    </a:p>
                    <a:p>
                      <a:pPr algn="ctr"/>
                      <a:r>
                        <a:rPr kumimoji="1" lang="ja-JP" altLang="en-US" sz="800" dirty="0" smtClean="0">
                          <a:latin typeface="HG丸ｺﾞｼｯｸM-PRO" pitchFamily="50" charset="-128"/>
                          <a:ea typeface="HG丸ｺﾞｼｯｸM-PRO" pitchFamily="50" charset="-128"/>
                        </a:rPr>
                        <a:t>大学</a:t>
                      </a:r>
                      <a:endParaRPr kumimoji="1" lang="ja-JP" altLang="en-US" sz="800" dirty="0">
                        <a:latin typeface="HG丸ｺﾞｼｯｸM-PRO" pitchFamily="50" charset="-128"/>
                        <a:ea typeface="HG丸ｺﾞｼｯｸM-PRO" pitchFamily="50" charset="-128"/>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24618">
                <a:tc>
                  <a:txBody>
                    <a:bodyPr/>
                    <a:lstStyle/>
                    <a:p>
                      <a:pPr algn="ctr"/>
                      <a:r>
                        <a:rPr kumimoji="1" lang="en-US" altLang="ja-JP" sz="900" b="1" dirty="0" smtClean="0">
                          <a:solidFill>
                            <a:srgbClr val="FF0000"/>
                          </a:solidFill>
                          <a:latin typeface="HG丸ｺﾞｼｯｸM-PRO" pitchFamily="50" charset="-128"/>
                          <a:ea typeface="HG丸ｺﾞｼｯｸM-PRO" pitchFamily="50" charset="-128"/>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900" b="1" dirty="0" smtClean="0">
                          <a:solidFill>
                            <a:srgbClr val="FF0000"/>
                          </a:solidFill>
                          <a:latin typeface="HG丸ｺﾞｼｯｸM-PRO" pitchFamily="50" charset="-128"/>
                          <a:ea typeface="HG丸ｺﾞｼｯｸM-PRO" pitchFamily="50" charset="-128"/>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900" b="1" dirty="0" smtClean="0">
                          <a:solidFill>
                            <a:srgbClr val="FF0000"/>
                          </a:solidFill>
                          <a:latin typeface="HG丸ｺﾞｼｯｸM-PRO" pitchFamily="50" charset="-128"/>
                          <a:ea typeface="HG丸ｺﾞｼｯｸM-PRO" pitchFamily="50" charset="-128"/>
                        </a:rPr>
                        <a:t>10</a:t>
                      </a:r>
                      <a:endParaRPr kumimoji="1" lang="ja-JP" altLang="en-US" sz="900" b="1" dirty="0">
                        <a:solidFill>
                          <a:srgbClr val="FF0000"/>
                        </a:solidFill>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1" dirty="0" smtClean="0">
                          <a:solidFill>
                            <a:srgbClr val="FF0000"/>
                          </a:solidFill>
                          <a:latin typeface="HG丸ｺﾞｼｯｸM-PRO" pitchFamily="50" charset="-128"/>
                          <a:ea typeface="HG丸ｺﾞｼｯｸM-PRO" pitchFamily="50" charset="-128"/>
                        </a:rPr>
                        <a:t> </a:t>
                      </a:r>
                      <a:r>
                        <a:rPr kumimoji="1" lang="ja-JP" altLang="en-US" sz="900" b="1" dirty="0" smtClean="0">
                          <a:solidFill>
                            <a:srgbClr val="FF0000"/>
                          </a:solidFill>
                          <a:latin typeface="HG丸ｺﾞｼｯｸM-PRO" pitchFamily="50" charset="-128"/>
                          <a:ea typeface="HG丸ｺﾞｼｯｸM-PRO" pitchFamily="50" charset="-128"/>
                        </a:rPr>
                        <a:t>　</a:t>
                      </a:r>
                      <a:r>
                        <a:rPr kumimoji="1" lang="en-US" altLang="ja-JP" sz="900" b="1" dirty="0" smtClean="0">
                          <a:solidFill>
                            <a:srgbClr val="FF0000"/>
                          </a:solidFill>
                          <a:latin typeface="HG丸ｺﾞｼｯｸM-PRO" pitchFamily="50" charset="-128"/>
                          <a:ea typeface="HG丸ｺﾞｼｯｸM-PRO" pitchFamily="50" charset="-128"/>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900" b="1" dirty="0" smtClean="0">
                          <a:solidFill>
                            <a:srgbClr val="FF0000"/>
                          </a:solidFill>
                          <a:latin typeface="HG丸ｺﾞｼｯｸM-PRO" pitchFamily="50" charset="-128"/>
                          <a:ea typeface="HG丸ｺﾞｼｯｸM-PRO" pitchFamily="50" charset="-128"/>
                        </a:rPr>
                        <a:t>7</a:t>
                      </a:r>
                      <a:endParaRPr kumimoji="1" lang="ja-JP" altLang="en-US" sz="900" b="1" dirty="0">
                        <a:solidFill>
                          <a:srgbClr val="FF0000"/>
                        </a:solidFill>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900" b="1" dirty="0" smtClean="0">
                          <a:solidFill>
                            <a:srgbClr val="FF0000"/>
                          </a:solidFill>
                          <a:latin typeface="HG丸ｺﾞｼｯｸM-PRO" pitchFamily="50" charset="-128"/>
                          <a:ea typeface="HG丸ｺﾞｼｯｸM-PRO" pitchFamily="50" charset="-128"/>
                        </a:rPr>
                        <a:t>3</a:t>
                      </a:r>
                      <a:endParaRPr kumimoji="1" lang="ja-JP" altLang="en-US" sz="900" b="1" dirty="0">
                        <a:solidFill>
                          <a:srgbClr val="FF0000"/>
                        </a:solidFill>
                        <a:latin typeface="HG丸ｺﾞｼｯｸM-PRO" pitchFamily="50" charset="-128"/>
                        <a:ea typeface="HG丸ｺﾞｼｯｸM-PRO" pitchFamily="50" charset="-128"/>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618">
                <a:tc>
                  <a:txBody>
                    <a:bodyPr/>
                    <a:lstStyle/>
                    <a:p>
                      <a:pPr algn="ctr"/>
                      <a:r>
                        <a:rPr kumimoji="1" lang="en-US" altLang="ja-JP" sz="800" dirty="0" smtClean="0">
                          <a:solidFill>
                            <a:schemeClr val="tx1"/>
                          </a:solidFill>
                          <a:latin typeface="HG丸ｺﾞｼｯｸM-PRO" pitchFamily="50" charset="-128"/>
                          <a:ea typeface="HG丸ｺﾞｼｯｸM-PRO" pitchFamily="50" charset="-128"/>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800" dirty="0" smtClean="0">
                          <a:solidFill>
                            <a:schemeClr val="tx1"/>
                          </a:solidFill>
                          <a:latin typeface="HG丸ｺﾞｼｯｸM-PRO" pitchFamily="50" charset="-128"/>
                          <a:ea typeface="HG丸ｺﾞｼｯｸM-PRO" pitchFamily="50" charset="-128"/>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solidFill>
                            <a:schemeClr val="tx1"/>
                          </a:solidFill>
                          <a:latin typeface="HG丸ｺﾞｼｯｸM-PRO" pitchFamily="50" charset="-128"/>
                          <a:ea typeface="HG丸ｺﾞｼｯｸM-PRO" pitchFamily="50" charset="-128"/>
                        </a:rPr>
                        <a:t>10</a:t>
                      </a:r>
                      <a:endParaRPr kumimoji="1" lang="ja-JP" altLang="en-US" sz="800" dirty="0">
                        <a:solidFill>
                          <a:schemeClr val="tx1"/>
                        </a:solidFill>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HG丸ｺﾞｼｯｸM-PRO" pitchFamily="50" charset="-128"/>
                          <a:ea typeface="HG丸ｺﾞｼｯｸM-PRO" pitchFamily="50" charset="-128"/>
                        </a:rPr>
                        <a:t>    </a:t>
                      </a:r>
                      <a:r>
                        <a:rPr kumimoji="1" lang="ja-JP" altLang="en-US" sz="800" dirty="0" smtClean="0">
                          <a:solidFill>
                            <a:schemeClr val="tx1"/>
                          </a:solidFill>
                          <a:latin typeface="HG丸ｺﾞｼｯｸM-PRO" pitchFamily="50" charset="-128"/>
                          <a:ea typeface="HG丸ｺﾞｼｯｸM-PRO" pitchFamily="50" charset="-128"/>
                        </a:rPr>
                        <a:t>　</a:t>
                      </a:r>
                      <a:r>
                        <a:rPr kumimoji="1" lang="en-US" altLang="ja-JP" sz="800" dirty="0" smtClean="0">
                          <a:solidFill>
                            <a:schemeClr val="tx1"/>
                          </a:solidFill>
                          <a:latin typeface="HG丸ｺﾞｼｯｸM-PRO" pitchFamily="50" charset="-128"/>
                          <a:ea typeface="HG丸ｺﾞｼｯｸM-PRO" pitchFamily="50" charset="-128"/>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solidFill>
                            <a:schemeClr val="tx1"/>
                          </a:solidFill>
                          <a:latin typeface="HG丸ｺﾞｼｯｸM-PRO" pitchFamily="50" charset="-128"/>
                          <a:ea typeface="HG丸ｺﾞｼｯｸM-PRO" pitchFamily="50" charset="-128"/>
                        </a:rPr>
                        <a:t>5</a:t>
                      </a:r>
                      <a:endParaRPr kumimoji="1" lang="ja-JP" altLang="en-US" sz="800" dirty="0">
                        <a:solidFill>
                          <a:schemeClr val="tx1"/>
                        </a:solidFill>
                        <a:latin typeface="HG丸ｺﾞｼｯｸM-PRO" pitchFamily="50" charset="-128"/>
                        <a:ea typeface="HG丸ｺﾞｼｯｸM-PRO"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solidFill>
                            <a:schemeClr val="tx1"/>
                          </a:solidFill>
                          <a:latin typeface="HG丸ｺﾞｼｯｸM-PRO" pitchFamily="50" charset="-128"/>
                          <a:ea typeface="HG丸ｺﾞｼｯｸM-PRO" pitchFamily="50" charset="-128"/>
                        </a:rPr>
                        <a:t>4</a:t>
                      </a:r>
                      <a:endParaRPr kumimoji="1" lang="ja-JP" altLang="en-US" sz="800" dirty="0">
                        <a:solidFill>
                          <a:schemeClr val="tx1"/>
                        </a:solidFill>
                        <a:latin typeface="HG丸ｺﾞｼｯｸM-PRO" pitchFamily="50" charset="-128"/>
                        <a:ea typeface="HG丸ｺﾞｼｯｸM-PRO" pitchFamily="50" charset="-128"/>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618">
                <a:tc>
                  <a:txBody>
                    <a:bodyPr/>
                    <a:lstStyle/>
                    <a:p>
                      <a:pPr algn="ctr"/>
                      <a:r>
                        <a:rPr kumimoji="1" lang="en-US" altLang="ja-JP" sz="800" dirty="0" smtClean="0">
                          <a:latin typeface="HG丸ｺﾞｼｯｸM-PRO" pitchFamily="50" charset="-128"/>
                          <a:ea typeface="HG丸ｺﾞｼｯｸM-PRO" pitchFamily="50" charset="-128"/>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800" dirty="0" smtClean="0">
                          <a:latin typeface="HG丸ｺﾞｼｯｸM-PRO" pitchFamily="50" charset="-128"/>
                          <a:ea typeface="HG丸ｺﾞｼｯｸM-PRO" pitchFamily="50" charset="-128"/>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10</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10</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5</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5</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4618">
                <a:tc>
                  <a:txBody>
                    <a:bodyPr/>
                    <a:lstStyle/>
                    <a:p>
                      <a:pPr algn="ctr"/>
                      <a:r>
                        <a:rPr kumimoji="1" lang="en-US" altLang="ja-JP" sz="800" dirty="0" smtClean="0">
                          <a:latin typeface="HG丸ｺﾞｼｯｸM-PRO" pitchFamily="50" charset="-128"/>
                          <a:ea typeface="HG丸ｺﾞｼｯｸM-PRO" pitchFamily="50" charset="-128"/>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800" dirty="0" smtClean="0">
                          <a:latin typeface="HG丸ｺﾞｼｯｸM-PRO" pitchFamily="50" charset="-128"/>
                          <a:ea typeface="HG丸ｺﾞｼｯｸM-PRO" pitchFamily="50" charset="-128"/>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10</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9</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8</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HG丸ｺﾞｼｯｸM-PRO" pitchFamily="50" charset="-128"/>
                          <a:ea typeface="HG丸ｺﾞｼｯｸM-PRO" pitchFamily="50" charset="-128"/>
                        </a:rPr>
                        <a:t>1</a:t>
                      </a:r>
                      <a:endParaRPr kumimoji="1" lang="ja-JP" altLang="en-US" sz="800" dirty="0">
                        <a:latin typeface="HG丸ｺﾞｼｯｸM-PRO" pitchFamily="50" charset="-128"/>
                        <a:ea typeface="HG丸ｺﾞｼｯｸM-PRO" pitchFamily="50" charset="-128"/>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6569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北見赤十字病院</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 name="グループ化 1"/>
          <p:cNvGrpSpPr/>
          <p:nvPr/>
        </p:nvGrpSpPr>
        <p:grpSpPr>
          <a:xfrm>
            <a:off x="976422" y="2570500"/>
            <a:ext cx="3319129" cy="1988295"/>
            <a:chOff x="896680" y="2169034"/>
            <a:chExt cx="3595576" cy="1988295"/>
          </a:xfrm>
        </p:grpSpPr>
        <p:sp>
          <p:nvSpPr>
            <p:cNvPr id="14" name="角丸四角形 13"/>
            <p:cNvSpPr/>
            <p:nvPr/>
          </p:nvSpPr>
          <p:spPr>
            <a:xfrm>
              <a:off x="896680" y="2923953"/>
              <a:ext cx="3595576" cy="457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896680" y="2169034"/>
              <a:ext cx="3595576" cy="5103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896680" y="3636335"/>
              <a:ext cx="3595576" cy="520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コンテンツ プレースホルダー 2"/>
          <p:cNvSpPr>
            <a:spLocks noGrp="1"/>
          </p:cNvSpPr>
          <p:nvPr>
            <p:ph idx="1"/>
          </p:nvPr>
        </p:nvSpPr>
        <p:spPr>
          <a:xfrm>
            <a:off x="4559389" y="5901397"/>
            <a:ext cx="3771942" cy="499511"/>
          </a:xfrm>
        </p:spPr>
        <p:txBody>
          <a:bodyPr>
            <a:noAutofit/>
          </a:bodyPr>
          <a:lstStyle/>
          <a:p>
            <a:pPr marL="0" indent="0">
              <a:buNone/>
            </a:pPr>
            <a:r>
              <a:rPr lang="ja-JP" altLang="en-US" sz="1800" dirty="0" smtClean="0">
                <a:latin typeface="HG丸ｺﾞｼｯｸM-PRO" pitchFamily="50" charset="-128"/>
                <a:ea typeface="HG丸ｺﾞｼｯｸM-PRO" pitchFamily="50" charset="-128"/>
              </a:rPr>
              <a:t>北見赤十字病院　教育研修推進室</a:t>
            </a:r>
            <a:endParaRPr lang="en-US" altLang="ja-JP" sz="1800" dirty="0" smtClean="0">
              <a:latin typeface="HG丸ｺﾞｼｯｸM-PRO" pitchFamily="50" charset="-128"/>
              <a:ea typeface="HG丸ｺﾞｼｯｸM-PRO" pitchFamily="50" charset="-128"/>
            </a:endParaRPr>
          </a:p>
          <a:p>
            <a:pPr marL="0" indent="0">
              <a:buNone/>
            </a:pPr>
            <a:r>
              <a:rPr lang="ja-JP" altLang="en-US" sz="1800" dirty="0" smtClean="0">
                <a:latin typeface="HG丸ｺﾞｼｯｸM-PRO" pitchFamily="50" charset="-128"/>
                <a:ea typeface="HG丸ｺﾞｼｯｸM-PRO" pitchFamily="50" charset="-128"/>
              </a:rPr>
              <a:t>　　　　</a:t>
            </a:r>
            <a:endParaRPr kumimoji="1" lang="ja-JP" altLang="en-US" sz="1800" dirty="0">
              <a:latin typeface="HG丸ｺﾞｼｯｸM-PRO" pitchFamily="50" charset="-128"/>
              <a:ea typeface="HG丸ｺﾞｼｯｸM-PRO" pitchFamily="50" charset="-128"/>
            </a:endParaRPr>
          </a:p>
        </p:txBody>
      </p:sp>
      <p:sp>
        <p:nvSpPr>
          <p:cNvPr id="26" name="正方形/長方形 25"/>
          <p:cNvSpPr/>
          <p:nvPr/>
        </p:nvSpPr>
        <p:spPr>
          <a:xfrm>
            <a:off x="1998921" y="4335511"/>
            <a:ext cx="6725140" cy="914400"/>
          </a:xfrm>
          <a:prstGeom prst="rect">
            <a:avLst/>
          </a:prstGeom>
          <a:solidFill>
            <a:srgbClr val="FF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7" name="コンテンツ プレースホルダー 2"/>
          <p:cNvSpPr txBox="1">
            <a:spLocks/>
          </p:cNvSpPr>
          <p:nvPr/>
        </p:nvSpPr>
        <p:spPr bwMode="auto">
          <a:xfrm>
            <a:off x="2093711" y="4443461"/>
            <a:ext cx="659387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sz="1400" b="1" dirty="0" smtClean="0">
                <a:solidFill>
                  <a:schemeClr val="bg1">
                    <a:lumMod val="50000"/>
                  </a:schemeClr>
                </a:solidFill>
                <a:latin typeface="HG丸ｺﾞｼｯｸM-PRO" pitchFamily="50" charset="-128"/>
                <a:ea typeface="HG丸ｺﾞｼｯｸM-PRO" pitchFamily="50" charset="-128"/>
              </a:rPr>
              <a:t>医療面・生活面・文化面　ともに、これまでにない経験を積むことができます。</a:t>
            </a:r>
            <a:endParaRPr lang="en-US" altLang="ja-JP" sz="1400" b="1" dirty="0" smtClean="0">
              <a:solidFill>
                <a:schemeClr val="bg1">
                  <a:lumMod val="50000"/>
                </a:schemeClr>
              </a:solidFill>
              <a:latin typeface="HG丸ｺﾞｼｯｸM-PRO" pitchFamily="50" charset="-128"/>
              <a:ea typeface="HG丸ｺﾞｼｯｸM-PRO" pitchFamily="50" charset="-128"/>
            </a:endParaRPr>
          </a:p>
          <a:p>
            <a:pPr defTabSz="914400">
              <a:spcBef>
                <a:spcPct val="20000"/>
              </a:spcBef>
              <a:spcAft>
                <a:spcPts val="600"/>
              </a:spcAft>
              <a:buFont typeface="Arial" panose="020B0604020202020204" pitchFamily="34" charset="0"/>
              <a:buNone/>
            </a:pPr>
            <a:r>
              <a:rPr lang="ja-JP" altLang="en-US" sz="1400" b="1" dirty="0">
                <a:solidFill>
                  <a:schemeClr val="bg1">
                    <a:lumMod val="50000"/>
                  </a:schemeClr>
                </a:solidFill>
                <a:latin typeface="HG丸ｺﾞｼｯｸM-PRO" pitchFamily="50" charset="-128"/>
                <a:ea typeface="HG丸ｺﾞｼｯｸM-PRO" pitchFamily="50" charset="-128"/>
              </a:rPr>
              <a:t>初期研修</a:t>
            </a:r>
            <a:r>
              <a:rPr lang="ja-JP" altLang="en-US" sz="1400" b="1" dirty="0" smtClean="0">
                <a:solidFill>
                  <a:schemeClr val="bg1">
                    <a:lumMod val="50000"/>
                  </a:schemeClr>
                </a:solidFill>
                <a:latin typeface="HG丸ｺﾞｼｯｸM-PRO" pitchFamily="50" charset="-128"/>
                <a:ea typeface="HG丸ｺﾞｼｯｸM-PRO" pitchFamily="50" charset="-128"/>
              </a:rPr>
              <a:t>は自分が歩んでいないところに足を踏み入れてみるのも良いのでは </a:t>
            </a:r>
            <a:r>
              <a:rPr lang="en-US" altLang="ja-JP" sz="1400" b="1" dirty="0" smtClean="0">
                <a:solidFill>
                  <a:schemeClr val="bg1">
                    <a:lumMod val="50000"/>
                  </a:schemeClr>
                </a:solidFill>
                <a:latin typeface="HG丸ｺﾞｼｯｸM-PRO" pitchFamily="50" charset="-128"/>
                <a:ea typeface="HG丸ｺﾞｼｯｸM-PRO" pitchFamily="50" charset="-128"/>
              </a:rPr>
              <a:t>^^</a:t>
            </a:r>
            <a:endParaRPr lang="en-US" altLang="ja-JP" sz="1400" b="1" dirty="0">
              <a:solidFill>
                <a:schemeClr val="bg1">
                  <a:lumMod val="50000"/>
                </a:schemeClr>
              </a:solidFill>
              <a:latin typeface="HG丸ｺﾞｼｯｸM-PRO" pitchFamily="50" charset="-128"/>
              <a:ea typeface="HG丸ｺﾞｼｯｸM-PRO" pitchFamily="50" charset="-128"/>
            </a:endParaRPr>
          </a:p>
        </p:txBody>
      </p:sp>
      <p:sp>
        <p:nvSpPr>
          <p:cNvPr id="28" name="正方形/長方形 27"/>
          <p:cNvSpPr/>
          <p:nvPr/>
        </p:nvSpPr>
        <p:spPr>
          <a:xfrm>
            <a:off x="976422" y="2417451"/>
            <a:ext cx="6531148" cy="1779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コンテンツ プレースホルダー 2"/>
          <p:cNvSpPr>
            <a:spLocks noGrp="1"/>
          </p:cNvSpPr>
          <p:nvPr>
            <p:ph idx="1"/>
          </p:nvPr>
        </p:nvSpPr>
        <p:spPr>
          <a:xfrm>
            <a:off x="931236" y="2453848"/>
            <a:ext cx="7316974" cy="1743141"/>
          </a:xfrm>
        </p:spPr>
        <p:txBody>
          <a:bodyPr>
            <a:normAutofit/>
          </a:bodyPr>
          <a:lstStyle/>
          <a:p>
            <a:pPr marL="0" indent="0">
              <a:buNone/>
            </a:pPr>
            <a:r>
              <a:rPr lang="ja-JP" altLang="en-US" sz="1600" dirty="0" smtClean="0">
                <a:solidFill>
                  <a:schemeClr val="tx1">
                    <a:lumMod val="65000"/>
                    <a:lumOff val="35000"/>
                  </a:schemeClr>
                </a:solidFill>
                <a:latin typeface="HG丸ｺﾞｼｯｸM-PRO" pitchFamily="50" charset="-128"/>
                <a:ea typeface="HG丸ｺﾞｼｯｸM-PRO" pitchFamily="50" charset="-128"/>
              </a:rPr>
              <a:t>（よくいただく質問例）</a:t>
            </a:r>
            <a:endParaRPr lang="en-US" altLang="ja-JP" sz="1600" dirty="0" smtClean="0">
              <a:solidFill>
                <a:schemeClr val="tx1">
                  <a:lumMod val="65000"/>
                  <a:lumOff val="35000"/>
                </a:schemeClr>
              </a:solidFill>
              <a:latin typeface="HG丸ｺﾞｼｯｸM-PRO" pitchFamily="50" charset="-128"/>
              <a:ea typeface="HG丸ｺﾞｼｯｸM-PRO" pitchFamily="50" charset="-128"/>
            </a:endParaRPr>
          </a:p>
          <a:p>
            <a:pPr marL="0" indent="0">
              <a:buNone/>
            </a:pPr>
            <a:r>
              <a:rPr lang="ja-JP" altLang="en-US" sz="1400" dirty="0" smtClean="0">
                <a:solidFill>
                  <a:schemeClr val="tx1">
                    <a:lumMod val="65000"/>
                    <a:lumOff val="35000"/>
                  </a:schemeClr>
                </a:solidFill>
                <a:latin typeface="HG丸ｺﾞｼｯｸM-PRO" pitchFamily="50" charset="-128"/>
                <a:ea typeface="HG丸ｺﾞｼｯｸM-PRO" pitchFamily="50" charset="-128"/>
              </a:rPr>
              <a:t>　・なぜこの病院を選んだのですか？魅力は？</a:t>
            </a:r>
            <a:endParaRPr lang="en-US" altLang="ja-JP" sz="1400" dirty="0" smtClean="0">
              <a:solidFill>
                <a:schemeClr val="tx1">
                  <a:lumMod val="65000"/>
                  <a:lumOff val="35000"/>
                </a:schemeClr>
              </a:solidFill>
              <a:latin typeface="HG丸ｺﾞｼｯｸM-PRO" pitchFamily="50" charset="-128"/>
              <a:ea typeface="HG丸ｺﾞｼｯｸM-PRO" pitchFamily="50" charset="-128"/>
            </a:endParaRPr>
          </a:p>
          <a:p>
            <a:pPr marL="0" indent="0">
              <a:buNone/>
            </a:pPr>
            <a:r>
              <a:rPr lang="ja-JP" altLang="en-US" sz="1400" dirty="0" smtClean="0">
                <a:solidFill>
                  <a:schemeClr val="tx1">
                    <a:lumMod val="65000"/>
                    <a:lumOff val="35000"/>
                  </a:schemeClr>
                </a:solidFill>
                <a:latin typeface="HG丸ｺﾞｼｯｸM-PRO" pitchFamily="50" charset="-128"/>
                <a:ea typeface="HG丸ｺﾞｼｯｸM-PRO" pitchFamily="50" charset="-128"/>
              </a:rPr>
              <a:t>　・この病院で研修を行うことのメリットは？</a:t>
            </a:r>
            <a:endParaRPr lang="en-US" altLang="ja-JP" sz="1400" dirty="0" smtClean="0">
              <a:solidFill>
                <a:schemeClr val="tx1">
                  <a:lumMod val="65000"/>
                  <a:lumOff val="35000"/>
                </a:schemeClr>
              </a:solidFill>
              <a:latin typeface="HG丸ｺﾞｼｯｸM-PRO" pitchFamily="50" charset="-128"/>
              <a:ea typeface="HG丸ｺﾞｼｯｸM-PRO" pitchFamily="50" charset="-128"/>
            </a:endParaRPr>
          </a:p>
          <a:p>
            <a:pPr marL="0" indent="0">
              <a:buNone/>
            </a:pPr>
            <a:r>
              <a:rPr lang="ja-JP" altLang="en-US" sz="1400" dirty="0" smtClean="0">
                <a:solidFill>
                  <a:schemeClr val="tx1">
                    <a:lumMod val="65000"/>
                    <a:lumOff val="35000"/>
                  </a:schemeClr>
                </a:solidFill>
                <a:latin typeface="HG丸ｺﾞｼｯｸM-PRO" pitchFamily="50" charset="-128"/>
                <a:ea typeface="HG丸ｺﾞｼｯｸM-PRO" pitchFamily="50" charset="-128"/>
              </a:rPr>
              <a:t>　・当直の体制はどのようになっていますか？</a:t>
            </a:r>
            <a:endParaRPr lang="en-US" altLang="ja-JP" sz="1400" dirty="0" smtClean="0">
              <a:solidFill>
                <a:schemeClr val="tx1">
                  <a:lumMod val="65000"/>
                  <a:lumOff val="35000"/>
                </a:schemeClr>
              </a:solidFill>
              <a:latin typeface="HG丸ｺﾞｼｯｸM-PRO" pitchFamily="50" charset="-128"/>
              <a:ea typeface="HG丸ｺﾞｼｯｸM-PRO" pitchFamily="50" charset="-128"/>
            </a:endParaRPr>
          </a:p>
          <a:p>
            <a:pPr marL="0" indent="0">
              <a:buNone/>
            </a:pPr>
            <a:r>
              <a:rPr lang="ja-JP" altLang="en-US" sz="1400" dirty="0" smtClean="0">
                <a:solidFill>
                  <a:schemeClr val="tx1">
                    <a:lumMod val="65000"/>
                    <a:lumOff val="35000"/>
                  </a:schemeClr>
                </a:solidFill>
                <a:latin typeface="HG丸ｺﾞｼｯｸM-PRO" pitchFamily="50" charset="-128"/>
                <a:ea typeface="HG丸ｺﾞｼｯｸM-PRO" pitchFamily="50" charset="-128"/>
              </a:rPr>
              <a:t>　・プライベートはどう過ごしていますか？</a:t>
            </a:r>
            <a:endParaRPr lang="en-US" altLang="ja-JP" sz="1400" dirty="0" smtClean="0">
              <a:solidFill>
                <a:schemeClr val="tx1">
                  <a:lumMod val="65000"/>
                  <a:lumOff val="35000"/>
                </a:schemeClr>
              </a:solidFill>
              <a:latin typeface="HG丸ｺﾞｼｯｸM-PRO" pitchFamily="50" charset="-128"/>
              <a:ea typeface="HG丸ｺﾞｼｯｸM-PRO" pitchFamily="50" charset="-128"/>
            </a:endParaRPr>
          </a:p>
          <a:p>
            <a:pPr marL="0" indent="0">
              <a:buNone/>
            </a:pPr>
            <a:r>
              <a:rPr lang="ja-JP" altLang="en-US" sz="1400" dirty="0" smtClean="0">
                <a:solidFill>
                  <a:schemeClr val="tx1">
                    <a:lumMod val="65000"/>
                    <a:lumOff val="35000"/>
                  </a:schemeClr>
                </a:solidFill>
                <a:latin typeface="HG丸ｺﾞｼｯｸM-PRO" pitchFamily="50" charset="-128"/>
                <a:ea typeface="HG丸ｺﾞｼｯｸM-PRO" pitchFamily="50" charset="-128"/>
              </a:rPr>
              <a:t>　・冬</a:t>
            </a:r>
            <a:r>
              <a:rPr lang="ja-JP" altLang="en-US" sz="1400" dirty="0">
                <a:solidFill>
                  <a:schemeClr val="tx1">
                    <a:lumMod val="65000"/>
                    <a:lumOff val="35000"/>
                  </a:schemeClr>
                </a:solidFill>
                <a:latin typeface="HG丸ｺﾞｼｯｸM-PRO" pitchFamily="50" charset="-128"/>
                <a:ea typeface="HG丸ｺﾞｼｯｸM-PRO" pitchFamily="50" charset="-128"/>
              </a:rPr>
              <a:t>に大変なことはありますか？（寒さ・雪</a:t>
            </a:r>
            <a:r>
              <a:rPr lang="ja-JP" altLang="en-US" sz="1400" dirty="0" smtClean="0">
                <a:solidFill>
                  <a:schemeClr val="tx1">
                    <a:lumMod val="65000"/>
                    <a:lumOff val="35000"/>
                  </a:schemeClr>
                </a:solidFill>
                <a:latin typeface="HG丸ｺﾞｼｯｸM-PRO" pitchFamily="50" charset="-128"/>
                <a:ea typeface="HG丸ｺﾞｼｯｸM-PRO" pitchFamily="50" charset="-128"/>
              </a:rPr>
              <a:t>・交通面）　　　　など</a:t>
            </a:r>
            <a:r>
              <a:rPr lang="en-US" altLang="ja-JP" sz="1400" dirty="0" smtClean="0">
                <a:solidFill>
                  <a:schemeClr val="tx1">
                    <a:lumMod val="65000"/>
                    <a:lumOff val="35000"/>
                  </a:schemeClr>
                </a:solidFill>
                <a:latin typeface="HG丸ｺﾞｼｯｸM-PRO" pitchFamily="50" charset="-128"/>
                <a:ea typeface="HG丸ｺﾞｼｯｸM-PRO" pitchFamily="50" charset="-128"/>
              </a:rPr>
              <a:t>…</a:t>
            </a:r>
          </a:p>
          <a:p>
            <a:pPr marL="0" indent="0">
              <a:buNone/>
            </a:pPr>
            <a:endParaRPr kumimoji="1" lang="ja-JP" altLang="en-US" sz="2000" dirty="0">
              <a:solidFill>
                <a:schemeClr val="tx1">
                  <a:lumMod val="65000"/>
                  <a:lumOff val="35000"/>
                </a:schemeClr>
              </a:solidFill>
              <a:latin typeface="HG丸ｺﾞｼｯｸM-PRO" pitchFamily="50" charset="-128"/>
              <a:ea typeface="HG丸ｺﾞｼｯｸM-PRO" pitchFamily="50" charset="-128"/>
            </a:endParaRPr>
          </a:p>
        </p:txBody>
      </p:sp>
      <p:sp>
        <p:nvSpPr>
          <p:cNvPr id="30" name="コンテンツ プレースホルダー 2"/>
          <p:cNvSpPr txBox="1">
            <a:spLocks/>
          </p:cNvSpPr>
          <p:nvPr/>
        </p:nvSpPr>
        <p:spPr bwMode="auto">
          <a:xfrm>
            <a:off x="931138" y="1194909"/>
            <a:ext cx="7599622" cy="122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b="1" dirty="0" smtClean="0">
                <a:solidFill>
                  <a:srgbClr val="FF0000"/>
                </a:solidFill>
                <a:latin typeface="HG丸ｺﾞｼｯｸM-PRO" pitchFamily="50" charset="-128"/>
                <a:ea typeface="HG丸ｺﾞｼｯｸM-PRO" pitchFamily="50" charset="-128"/>
              </a:rPr>
              <a:t>気になることなど、遠慮なく質問をお寄せください</a:t>
            </a:r>
            <a:r>
              <a:rPr lang="ja-JP" altLang="en-US" b="1" dirty="0">
                <a:solidFill>
                  <a:srgbClr val="FF0000"/>
                </a:solidFill>
                <a:latin typeface="HG丸ｺﾞｼｯｸM-PRO" pitchFamily="50" charset="-128"/>
                <a:ea typeface="HG丸ｺﾞｼｯｸM-PRO" pitchFamily="50" charset="-128"/>
              </a:rPr>
              <a:t>。</a:t>
            </a:r>
            <a:r>
              <a:rPr lang="en-US" altLang="ja-JP" b="1" dirty="0" smtClean="0">
                <a:solidFill>
                  <a:srgbClr val="FF0000"/>
                </a:solidFill>
                <a:latin typeface="HG丸ｺﾞｼｯｸM-PRO" pitchFamily="50" charset="-128"/>
                <a:ea typeface="HG丸ｺﾞｼｯｸM-PRO" pitchFamily="50" charset="-128"/>
              </a:rPr>
              <a:t>WEB</a:t>
            </a:r>
            <a:r>
              <a:rPr lang="ja-JP" altLang="en-US" b="1" dirty="0" smtClean="0">
                <a:solidFill>
                  <a:srgbClr val="FF0000"/>
                </a:solidFill>
                <a:latin typeface="HG丸ｺﾞｼｯｸM-PRO" pitchFamily="50" charset="-128"/>
                <a:ea typeface="HG丸ｺﾞｼｯｸM-PRO" pitchFamily="50" charset="-128"/>
              </a:rPr>
              <a:t>説明会の場で、プログラム責任者・研修医が</a:t>
            </a:r>
            <a:r>
              <a:rPr lang="en-US" altLang="ja-JP" b="1" dirty="0" smtClean="0">
                <a:solidFill>
                  <a:srgbClr val="FF0000"/>
                </a:solidFill>
                <a:latin typeface="HG丸ｺﾞｼｯｸM-PRO" pitchFamily="50" charset="-128"/>
                <a:ea typeface="HG丸ｺﾞｼｯｸM-PRO" pitchFamily="50" charset="-128"/>
              </a:rPr>
              <a:t/>
            </a:r>
            <a:br>
              <a:rPr lang="en-US" altLang="ja-JP" b="1" dirty="0" smtClean="0">
                <a:solidFill>
                  <a:srgbClr val="FF0000"/>
                </a:solidFill>
                <a:latin typeface="HG丸ｺﾞｼｯｸM-PRO" pitchFamily="50" charset="-128"/>
                <a:ea typeface="HG丸ｺﾞｼｯｸM-PRO" pitchFamily="50" charset="-128"/>
              </a:rPr>
            </a:br>
            <a:r>
              <a:rPr lang="ja-JP" altLang="en-US" b="1" dirty="0" smtClean="0">
                <a:solidFill>
                  <a:srgbClr val="FF0000"/>
                </a:solidFill>
                <a:latin typeface="HG丸ｺﾞｼｯｸM-PRO" pitchFamily="50" charset="-128"/>
                <a:ea typeface="HG丸ｺﾞｼｯｸM-PRO" pitchFamily="50" charset="-128"/>
              </a:rPr>
              <a:t>直接お答えします！</a:t>
            </a:r>
            <a:endParaRPr lang="en-US" altLang="ja-JP" b="1" dirty="0" smtClean="0">
              <a:solidFill>
                <a:srgbClr val="FF0000"/>
              </a:solidFill>
              <a:latin typeface="HG丸ｺﾞｼｯｸM-PRO" pitchFamily="50" charset="-128"/>
              <a:ea typeface="HG丸ｺﾞｼｯｸM-PRO" pitchFamily="50" charset="-128"/>
            </a:endParaRPr>
          </a:p>
          <a:p>
            <a:pPr defTabSz="914400">
              <a:spcBef>
                <a:spcPct val="20000"/>
              </a:spcBef>
              <a:spcAft>
                <a:spcPts val="600"/>
              </a:spcAft>
              <a:buFont typeface="Arial" panose="020B0604020202020204" pitchFamily="34" charset="0"/>
              <a:buNone/>
            </a:pPr>
            <a:endParaRPr lang="en-US" altLang="ja-JP" b="1" dirty="0">
              <a:solidFill>
                <a:srgbClr val="FF0000"/>
              </a:solidFill>
              <a:latin typeface="HG丸ｺﾞｼｯｸM-PRO" pitchFamily="50" charset="-128"/>
              <a:ea typeface="HG丸ｺﾞｼｯｸM-PRO" pitchFamily="50" charset="-128"/>
            </a:endParaRPr>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94" y="4785837"/>
            <a:ext cx="1416327" cy="1743700"/>
          </a:xfrm>
          <a:prstGeom prst="rect">
            <a:avLst/>
          </a:prstGeom>
        </p:spPr>
      </p:pic>
      <p:sp>
        <p:nvSpPr>
          <p:cNvPr id="21" name="コンテンツ プレースホルダー 2"/>
          <p:cNvSpPr txBox="1">
            <a:spLocks/>
          </p:cNvSpPr>
          <p:nvPr/>
        </p:nvSpPr>
        <p:spPr bwMode="auto">
          <a:xfrm>
            <a:off x="4194626" y="5477719"/>
            <a:ext cx="403586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sz="2000" b="1" dirty="0" smtClean="0">
                <a:solidFill>
                  <a:srgbClr val="0070C0"/>
                </a:solidFill>
                <a:latin typeface="HG丸ｺﾞｼｯｸM-PRO" pitchFamily="50" charset="-128"/>
                <a:ea typeface="HG丸ｺﾞｼｯｸM-PRO" pitchFamily="50" charset="-128"/>
              </a:rPr>
              <a:t>＜お申し込み・お問い合わせ＞</a:t>
            </a:r>
            <a:endParaRPr lang="en-US" altLang="ja-JP" sz="2000" b="1" dirty="0">
              <a:solidFill>
                <a:srgbClr val="0070C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427863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 descr="20161122_14412721120.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t="17578" r="31470"/>
          <a:stretch>
            <a:fillRect/>
          </a:stretch>
        </p:blipFill>
        <p:spPr bwMode="auto">
          <a:xfrm>
            <a:off x="4712885" y="1912341"/>
            <a:ext cx="3991963" cy="46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矢印コネクタ 9"/>
          <p:cNvCxnSpPr/>
          <p:nvPr/>
        </p:nvCxnSpPr>
        <p:spPr>
          <a:xfrm>
            <a:off x="7468660" y="3005758"/>
            <a:ext cx="0" cy="407293"/>
          </a:xfrm>
          <a:prstGeom prst="straightConnector1">
            <a:avLst/>
          </a:prstGeom>
          <a:ln w="38100" cap="flat">
            <a:solidFill>
              <a:srgbClr val="FF0000"/>
            </a:solidFill>
            <a:round/>
            <a:headEnd w="lg" len="lg"/>
            <a:tailEnd type="triangle" w="med" len="med"/>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sz="half" idx="1"/>
          </p:nvPr>
        </p:nvSpPr>
        <p:spPr>
          <a:xfrm>
            <a:off x="413410" y="1259465"/>
            <a:ext cx="8196022" cy="5456321"/>
          </a:xfrm>
        </p:spPr>
        <p:txBody>
          <a:bodyPr>
            <a:normAutofit/>
          </a:bodyPr>
          <a:lstStyle/>
          <a:p>
            <a:pPr marL="0" indent="0">
              <a:lnSpc>
                <a:spcPct val="120000"/>
              </a:lnSpc>
              <a:buNone/>
            </a:pPr>
            <a:r>
              <a:rPr lang="en-US" altLang="ja-JP" sz="2000" b="1" dirty="0" smtClean="0">
                <a:latin typeface="HG丸ｺﾞｼｯｸM-PRO" pitchFamily="50" charset="-128"/>
                <a:ea typeface="HG丸ｺﾞｼｯｸM-PRO" pitchFamily="50" charset="-128"/>
              </a:rPr>
              <a:t>01</a:t>
            </a:r>
            <a:r>
              <a:rPr lang="ja-JP" altLang="en-US" sz="2000" dirty="0" smtClean="0">
                <a:latin typeface="HG丸ｺﾞｼｯｸM-PRO" pitchFamily="50" charset="-128"/>
                <a:ea typeface="HG丸ｺﾞｼｯｸM-PRO" pitchFamily="50" charset="-128"/>
              </a:rPr>
              <a:t>　</a:t>
            </a:r>
            <a:r>
              <a:rPr lang="ja-JP" altLang="en-US" sz="2000" b="1" dirty="0" smtClean="0">
                <a:solidFill>
                  <a:srgbClr val="FF0000"/>
                </a:solidFill>
                <a:latin typeface="HG丸ｺﾞｼｯｸM-PRO" pitchFamily="50" charset="-128"/>
                <a:ea typeface="HG丸ｺﾞｼｯｸM-PRO" pitchFamily="50" charset="-128"/>
              </a:rPr>
              <a:t>オホーツク圏最大の中核都市</a:t>
            </a:r>
            <a:endParaRPr lang="en-US" altLang="ja-JP" sz="20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en-US" altLang="ja-JP" sz="2000" dirty="0">
                <a:latin typeface="HG丸ｺﾞｼｯｸM-PRO" pitchFamily="50" charset="-128"/>
                <a:ea typeface="HG丸ｺﾞｼｯｸM-PRO" pitchFamily="50" charset="-128"/>
              </a:rPr>
              <a:t> </a:t>
            </a:r>
            <a:r>
              <a:rPr lang="en-US" altLang="ja-JP" sz="20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人口約</a:t>
            </a:r>
            <a:r>
              <a:rPr lang="en-US" altLang="ja-JP" sz="1800" dirty="0" smtClean="0">
                <a:latin typeface="HG丸ｺﾞｼｯｸM-PRO" pitchFamily="50" charset="-128"/>
                <a:ea typeface="HG丸ｺﾞｼｯｸM-PRO" pitchFamily="50" charset="-128"/>
              </a:rPr>
              <a:t>11</a:t>
            </a:r>
            <a:r>
              <a:rPr lang="ja-JP" altLang="en-US" sz="1800" dirty="0" smtClean="0">
                <a:latin typeface="HG丸ｺﾞｼｯｸM-PRO" pitchFamily="50" charset="-128"/>
                <a:ea typeface="HG丸ｺﾞｼｯｸM-PRO" pitchFamily="50" charset="-128"/>
              </a:rPr>
              <a:t>万</a:t>
            </a:r>
            <a:r>
              <a:rPr lang="en-US" altLang="ja-JP" sz="1800" dirty="0" smtClean="0">
                <a:latin typeface="HG丸ｺﾞｼｯｸM-PRO" pitchFamily="50" charset="-128"/>
                <a:ea typeface="HG丸ｺﾞｼｯｸM-PRO" pitchFamily="50" charset="-128"/>
              </a:rPr>
              <a:t>5</a:t>
            </a:r>
            <a:r>
              <a:rPr lang="ja-JP" altLang="en-US" sz="1800" dirty="0" smtClean="0">
                <a:latin typeface="HG丸ｺﾞｼｯｸM-PRO" pitchFamily="50" charset="-128"/>
                <a:ea typeface="HG丸ｺﾞｼｯｸM-PRO" pitchFamily="50" charset="-128"/>
              </a:rPr>
              <a:t>千人、世帯数約</a:t>
            </a:r>
            <a:r>
              <a:rPr lang="en-US" altLang="ja-JP" sz="1800" dirty="0" smtClean="0">
                <a:latin typeface="HG丸ｺﾞｼｯｸM-PRO" pitchFamily="50" charset="-128"/>
                <a:ea typeface="HG丸ｺﾞｼｯｸM-PRO" pitchFamily="50" charset="-128"/>
              </a:rPr>
              <a:t>6</a:t>
            </a:r>
            <a:r>
              <a:rPr lang="ja-JP" altLang="en-US" sz="1800" dirty="0">
                <a:latin typeface="HG丸ｺﾞｼｯｸM-PRO" pitchFamily="50" charset="-128"/>
                <a:ea typeface="HG丸ｺﾞｼｯｸM-PRO" pitchFamily="50" charset="-128"/>
              </a:rPr>
              <a:t>万</a:t>
            </a:r>
            <a:r>
              <a:rPr lang="ja-JP" altLang="en-US" sz="1800" dirty="0" smtClean="0">
                <a:latin typeface="HG丸ｺﾞｼｯｸM-PRO" pitchFamily="50" charset="-128"/>
                <a:ea typeface="HG丸ｺﾞｼｯｸM-PRO" pitchFamily="50" charset="-128"/>
              </a:rPr>
              <a:t>世帯</a:t>
            </a:r>
            <a:endParaRPr lang="en-US" altLang="ja-JP" sz="1800" dirty="0" smtClean="0">
              <a:latin typeface="HG丸ｺﾞｼｯｸM-PRO" pitchFamily="50" charset="-128"/>
              <a:ea typeface="HG丸ｺﾞｼｯｸM-PRO" pitchFamily="50" charset="-128"/>
            </a:endParaRPr>
          </a:p>
          <a:p>
            <a:pPr marL="0" indent="0">
              <a:lnSpc>
                <a:spcPct val="120000"/>
              </a:lnSpc>
              <a:buNone/>
            </a:pPr>
            <a:endParaRPr lang="en-US" altLang="ja-JP" sz="2000" dirty="0" smtClean="0">
              <a:latin typeface="HG丸ｺﾞｼｯｸM-PRO" pitchFamily="50" charset="-128"/>
              <a:ea typeface="HG丸ｺﾞｼｯｸM-PRO" pitchFamily="50" charset="-128"/>
            </a:endParaRPr>
          </a:p>
          <a:p>
            <a:pPr marL="0" indent="0">
              <a:lnSpc>
                <a:spcPct val="120000"/>
              </a:lnSpc>
              <a:buNone/>
            </a:pPr>
            <a:r>
              <a:rPr lang="en-US" altLang="ja-JP" sz="2000" b="1" dirty="0" smtClean="0">
                <a:latin typeface="HG丸ｺﾞｼｯｸM-PRO" pitchFamily="50" charset="-128"/>
                <a:ea typeface="HG丸ｺﾞｼｯｸM-PRO" pitchFamily="50" charset="-128"/>
              </a:rPr>
              <a:t>02</a:t>
            </a:r>
            <a:r>
              <a:rPr lang="ja-JP" altLang="en-US" sz="2000" dirty="0" smtClean="0">
                <a:latin typeface="HG丸ｺﾞｼｯｸM-PRO" pitchFamily="50" charset="-128"/>
                <a:ea typeface="HG丸ｺﾞｼｯｸM-PRO" pitchFamily="50" charset="-128"/>
              </a:rPr>
              <a:t>　</a:t>
            </a:r>
            <a:r>
              <a:rPr lang="ja-JP" altLang="en-US" sz="2000" b="1" dirty="0" smtClean="0">
                <a:solidFill>
                  <a:srgbClr val="FF0000"/>
                </a:solidFill>
                <a:latin typeface="HG丸ｺﾞｼｯｸM-PRO" pitchFamily="50" charset="-128"/>
                <a:ea typeface="HG丸ｺﾞｼｯｸM-PRO" pitchFamily="50" charset="-128"/>
              </a:rPr>
              <a:t>面積は</a:t>
            </a:r>
            <a:r>
              <a:rPr lang="en-US" altLang="ja-JP" sz="2000" b="1" u="wavy" dirty="0" smtClean="0">
                <a:solidFill>
                  <a:srgbClr val="FF0000"/>
                </a:solidFill>
                <a:uFill>
                  <a:solidFill>
                    <a:srgbClr val="FF0000"/>
                  </a:solidFill>
                </a:uFill>
                <a:latin typeface="HG丸ｺﾞｼｯｸM-PRO" pitchFamily="50" charset="-128"/>
                <a:ea typeface="HG丸ｺﾞｼｯｸM-PRO" pitchFamily="50" charset="-128"/>
              </a:rPr>
              <a:t>1427.41km</a:t>
            </a:r>
            <a:r>
              <a:rPr lang="en-US" altLang="ja-JP" sz="2000" b="1" u="wavy" baseline="30000" dirty="0" smtClean="0">
                <a:solidFill>
                  <a:srgbClr val="FF0000"/>
                </a:solidFill>
                <a:uFill>
                  <a:solidFill>
                    <a:srgbClr val="FF0000"/>
                  </a:solidFill>
                </a:uFill>
                <a:latin typeface="HG丸ｺﾞｼｯｸM-PRO" pitchFamily="50" charset="-128"/>
                <a:ea typeface="HG丸ｺﾞｼｯｸM-PRO" pitchFamily="50" charset="-128"/>
              </a:rPr>
              <a:t>2</a:t>
            </a:r>
            <a:endParaRPr lang="en-US" altLang="ja-JP" sz="20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ja-JP" altLang="en-US" sz="20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全国</a:t>
            </a:r>
            <a:r>
              <a:rPr lang="ja-JP" altLang="en-US" sz="1800" dirty="0">
                <a:latin typeface="HG丸ｺﾞｼｯｸM-PRO" pitchFamily="50" charset="-128"/>
                <a:ea typeface="HG丸ｺﾞｼｯｸM-PRO" pitchFamily="50" charset="-128"/>
              </a:rPr>
              <a:t>で</a:t>
            </a:r>
            <a:r>
              <a:rPr lang="ja-JP" altLang="en-US" sz="1800" dirty="0" smtClean="0">
                <a:latin typeface="HG丸ｺﾞｼｯｸM-PRO" pitchFamily="50" charset="-128"/>
                <a:ea typeface="HG丸ｺﾞｼｯｸM-PRO" pitchFamily="50" charset="-128"/>
              </a:rPr>
              <a:t>は</a:t>
            </a:r>
            <a:r>
              <a:rPr lang="en-US" altLang="ja-JP" sz="1800" dirty="0" smtClean="0">
                <a:latin typeface="HG丸ｺﾞｼｯｸM-PRO" pitchFamily="50" charset="-128"/>
                <a:ea typeface="HG丸ｺﾞｼｯｸM-PRO" pitchFamily="50" charset="-128"/>
              </a:rPr>
              <a:t>4</a:t>
            </a:r>
            <a:r>
              <a:rPr lang="ja-JP" altLang="en-US" sz="1800" dirty="0" smtClean="0">
                <a:latin typeface="HG丸ｺﾞｼｯｸM-PRO" pitchFamily="50" charset="-128"/>
                <a:ea typeface="HG丸ｺﾞｼｯｸM-PRO" pitchFamily="50" charset="-128"/>
              </a:rPr>
              <a:t>位、道内では</a:t>
            </a:r>
            <a:r>
              <a:rPr lang="en-US" altLang="ja-JP" sz="1800" dirty="0" smtClean="0">
                <a:latin typeface="HG丸ｺﾞｼｯｸM-PRO" pitchFamily="50" charset="-128"/>
                <a:ea typeface="HG丸ｺﾞｼｯｸM-PRO" pitchFamily="50" charset="-128"/>
              </a:rPr>
              <a:t>1</a:t>
            </a:r>
            <a:r>
              <a:rPr lang="ja-JP" altLang="en-US" sz="1800" dirty="0" smtClean="0">
                <a:latin typeface="HG丸ｺﾞｼｯｸM-PRO" pitchFamily="50" charset="-128"/>
                <a:ea typeface="HG丸ｺﾞｼｯｸM-PRO" pitchFamily="50" charset="-128"/>
              </a:rPr>
              <a:t>位の面積を誇ります</a:t>
            </a:r>
            <a:endParaRPr lang="ja-JP" altLang="en-US" sz="1800" dirty="0">
              <a:latin typeface="HG丸ｺﾞｼｯｸM-PRO" pitchFamily="50" charset="-128"/>
              <a:ea typeface="HG丸ｺﾞｼｯｸM-PRO" pitchFamily="50" charset="-128"/>
            </a:endParaRPr>
          </a:p>
          <a:p>
            <a:pPr marL="0" lvl="0" indent="0">
              <a:lnSpc>
                <a:spcPct val="120000"/>
              </a:lnSpc>
              <a:buNone/>
            </a:pPr>
            <a:r>
              <a:rPr lang="ja-JP" altLang="en-US" sz="1800" dirty="0" smtClean="0">
                <a:latin typeface="HG丸ｺﾞｼｯｸM-PRO" pitchFamily="50" charset="-128"/>
                <a:ea typeface="HG丸ｺﾞｼｯｸM-PRO" pitchFamily="50" charset="-128"/>
              </a:rPr>
              <a:t>　　  </a:t>
            </a:r>
            <a:r>
              <a:rPr lang="ja-JP" altLang="en-US" sz="1800" dirty="0">
                <a:latin typeface="HG丸ｺﾞｼｯｸM-PRO" pitchFamily="50" charset="-128"/>
                <a:ea typeface="HG丸ｺﾞｼｯｸM-PRO" pitchFamily="50" charset="-128"/>
              </a:rPr>
              <a:t>（</a:t>
            </a:r>
            <a:r>
              <a:rPr lang="ja-JP" altLang="en-US" sz="1800" dirty="0" smtClean="0">
                <a:latin typeface="HG丸ｺﾞｼｯｸM-PRO" pitchFamily="50" charset="-128"/>
                <a:ea typeface="HG丸ｺﾞｼｯｸM-PRO" pitchFamily="50" charset="-128"/>
              </a:rPr>
              <a:t>沖縄本島</a:t>
            </a:r>
            <a:r>
              <a:rPr lang="en-US" altLang="ja-JP" sz="1800" dirty="0" smtClean="0">
                <a:latin typeface="HG丸ｺﾞｼｯｸM-PRO" pitchFamily="50" charset="-128"/>
                <a:ea typeface="HG丸ｺﾞｼｯｸM-PRO" pitchFamily="50" charset="-128"/>
              </a:rPr>
              <a:t>1200</a:t>
            </a:r>
            <a:r>
              <a:rPr lang="en-US" altLang="ja-JP" sz="1800" b="1" u="wavy" dirty="0" smtClean="0">
                <a:uFill>
                  <a:solidFill>
                    <a:srgbClr val="FF0000"/>
                  </a:solidFill>
                </a:uFill>
                <a:latin typeface="HG丸ｺﾞｼｯｸM-PRO" pitchFamily="50" charset="-128"/>
                <a:ea typeface="HG丸ｺﾞｼｯｸM-PRO" pitchFamily="50" charset="-128"/>
              </a:rPr>
              <a:t>km</a:t>
            </a:r>
            <a:r>
              <a:rPr lang="en-US" altLang="ja-JP" sz="1800" b="1" u="wavy" baseline="30000" dirty="0" smtClean="0">
                <a:uFill>
                  <a:solidFill>
                    <a:srgbClr val="FF0000"/>
                  </a:solidFill>
                </a:uFill>
                <a:latin typeface="HG丸ｺﾞｼｯｸM-PRO" pitchFamily="50" charset="-128"/>
                <a:ea typeface="HG丸ｺﾞｼｯｸM-PRO" pitchFamily="50" charset="-128"/>
              </a:rPr>
              <a:t>2</a:t>
            </a:r>
            <a:r>
              <a:rPr lang="ja-JP" altLang="en-US" sz="1800" dirty="0" smtClean="0">
                <a:latin typeface="HG丸ｺﾞｼｯｸM-PRO" pitchFamily="50" charset="-128"/>
                <a:ea typeface="HG丸ｺﾞｼｯｸM-PRO" pitchFamily="50" charset="-128"/>
              </a:rPr>
              <a:t>より大きい！）</a:t>
            </a:r>
            <a:endParaRPr lang="en-US" altLang="ja-JP" sz="1800" dirty="0" smtClean="0">
              <a:latin typeface="HG丸ｺﾞｼｯｸM-PRO" pitchFamily="50" charset="-128"/>
              <a:ea typeface="HG丸ｺﾞｼｯｸM-PRO" pitchFamily="50" charset="-128"/>
            </a:endParaRPr>
          </a:p>
          <a:p>
            <a:pPr marL="0" indent="0">
              <a:lnSpc>
                <a:spcPct val="120000"/>
              </a:lnSpc>
              <a:buNone/>
            </a:pPr>
            <a:endParaRPr lang="en-US" altLang="ja-JP" sz="2000" dirty="0" smtClean="0">
              <a:latin typeface="HG丸ｺﾞｼｯｸM-PRO" pitchFamily="50" charset="-128"/>
              <a:ea typeface="HG丸ｺﾞｼｯｸM-PRO" pitchFamily="50" charset="-128"/>
            </a:endParaRPr>
          </a:p>
          <a:p>
            <a:pPr marL="0" indent="0">
              <a:lnSpc>
                <a:spcPct val="120000"/>
              </a:lnSpc>
              <a:buNone/>
            </a:pPr>
            <a:r>
              <a:rPr lang="en-US" altLang="ja-JP" sz="2000" b="1" dirty="0" smtClean="0">
                <a:latin typeface="HG丸ｺﾞｼｯｸM-PRO" pitchFamily="50" charset="-128"/>
                <a:ea typeface="HG丸ｺﾞｼｯｸM-PRO" pitchFamily="50" charset="-128"/>
              </a:rPr>
              <a:t>03</a:t>
            </a:r>
            <a:r>
              <a:rPr lang="ja-JP" altLang="en-US" sz="2000" dirty="0" smtClean="0">
                <a:latin typeface="HG丸ｺﾞｼｯｸM-PRO" pitchFamily="50" charset="-128"/>
                <a:ea typeface="HG丸ｺﾞｼｯｸM-PRO" pitchFamily="50" charset="-128"/>
              </a:rPr>
              <a:t>　</a:t>
            </a:r>
            <a:r>
              <a:rPr lang="ja-JP" altLang="en-US" sz="2000" b="1" dirty="0" smtClean="0">
                <a:solidFill>
                  <a:srgbClr val="FF0000"/>
                </a:solidFill>
                <a:latin typeface="HG丸ｺﾞｼｯｸM-PRO" pitchFamily="50" charset="-128"/>
                <a:ea typeface="HG丸ｺﾞｼｯｸM-PRO" pitchFamily="50" charset="-128"/>
              </a:rPr>
              <a:t>雪が少なく良く晴れる！</a:t>
            </a:r>
            <a:endParaRPr lang="en-US" altLang="ja-JP" sz="20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en-US" altLang="ja-JP" sz="2000" b="1" dirty="0">
                <a:solidFill>
                  <a:srgbClr val="FF0000"/>
                </a:solidFill>
                <a:latin typeface="HG丸ｺﾞｼｯｸM-PRO" pitchFamily="50" charset="-128"/>
                <a:ea typeface="HG丸ｺﾞｼｯｸM-PRO" pitchFamily="50" charset="-128"/>
              </a:rPr>
              <a:t> </a:t>
            </a:r>
            <a:r>
              <a:rPr lang="en-US" altLang="ja-JP" sz="2000" b="1" dirty="0" smtClean="0">
                <a:solidFill>
                  <a:srgbClr val="FF0000"/>
                </a:solidFill>
                <a:latin typeface="HG丸ｺﾞｼｯｸM-PRO" pitchFamily="50" charset="-128"/>
                <a:ea typeface="HG丸ｺﾞｼｯｸM-PRO" pitchFamily="50" charset="-128"/>
              </a:rPr>
              <a:t>       </a:t>
            </a:r>
            <a:r>
              <a:rPr lang="ja-JP" altLang="en-US" sz="2000" b="1" dirty="0" smtClean="0">
                <a:solidFill>
                  <a:srgbClr val="FF0000"/>
                </a:solidFill>
                <a:latin typeface="HG丸ｺﾞｼｯｸM-PRO" pitchFamily="50" charset="-128"/>
                <a:ea typeface="HG丸ｺﾞｼｯｸM-PRO" pitchFamily="50" charset="-128"/>
              </a:rPr>
              <a:t>災害の少ない地域！</a:t>
            </a:r>
            <a:endParaRPr lang="en-US" altLang="ja-JP" sz="20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en-US" altLang="ja-JP" sz="18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積雪量は道内でも比較的少なく、旭川周辺の半分程度。</a:t>
            </a:r>
            <a:endParaRPr lang="en-US" altLang="ja-JP" sz="1800" dirty="0" smtClean="0">
              <a:latin typeface="HG丸ｺﾞｼｯｸM-PRO" pitchFamily="50" charset="-128"/>
              <a:ea typeface="HG丸ｺﾞｼｯｸM-PRO" pitchFamily="50" charset="-128"/>
            </a:endParaRPr>
          </a:p>
          <a:p>
            <a:pPr marL="0" indent="0">
              <a:lnSpc>
                <a:spcPct val="120000"/>
              </a:lnSpc>
              <a:buNone/>
            </a:pPr>
            <a:r>
              <a:rPr lang="en-US" altLang="ja-JP" sz="1800" dirty="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寒暖差は激しいものの、日照率は道内では極めて高い。</a:t>
            </a:r>
            <a:endParaRPr lang="en-US" altLang="ja-JP" sz="1800" dirty="0">
              <a:latin typeface="HG丸ｺﾞｼｯｸM-PRO" pitchFamily="50" charset="-128"/>
              <a:ea typeface="HG丸ｺﾞｼｯｸM-PRO" pitchFamily="50" charset="-128"/>
            </a:endParaRPr>
          </a:p>
          <a:p>
            <a:pPr marL="0" indent="0">
              <a:lnSpc>
                <a:spcPct val="120000"/>
              </a:lnSpc>
              <a:buNone/>
            </a:pPr>
            <a:r>
              <a:rPr lang="en-US" altLang="ja-JP" sz="18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地震・台風の接近数も少なく、災害のリスクは非常に少ない。</a:t>
            </a:r>
            <a:endParaRPr lang="en-US" altLang="ja-JP" sz="1800" dirty="0" smtClean="0">
              <a:latin typeface="HG丸ｺﾞｼｯｸM-PRO" pitchFamily="50" charset="-128"/>
              <a:ea typeface="HG丸ｺﾞｼｯｸM-PRO" pitchFamily="50" charset="-128"/>
            </a:endParaRPr>
          </a:p>
          <a:p>
            <a:pPr marL="0" indent="0">
              <a:lnSpc>
                <a:spcPct val="120000"/>
              </a:lnSpc>
              <a:buNone/>
            </a:pPr>
            <a:endParaRPr lang="ja-JP" altLang="en-US" sz="2400" dirty="0">
              <a:latin typeface="HG丸ｺﾞｼｯｸM-PRO" pitchFamily="50" charset="-128"/>
              <a:ea typeface="HG丸ｺﾞｼｯｸM-PRO" pitchFamily="50" charset="-128"/>
            </a:endParaRPr>
          </a:p>
          <a:p>
            <a:pPr marL="0" indent="0">
              <a:buNone/>
            </a:pPr>
            <a:endParaRPr kumimoji="1" lang="en-US" altLang="ja-JP" dirty="0" smtClean="0"/>
          </a:p>
        </p:txBody>
      </p:sp>
      <p:grpSp>
        <p:nvGrpSpPr>
          <p:cNvPr id="17" name="グループ化 16"/>
          <p:cNvGrpSpPr/>
          <p:nvPr/>
        </p:nvGrpSpPr>
        <p:grpSpPr>
          <a:xfrm>
            <a:off x="0" y="1"/>
            <a:ext cx="9144000" cy="6993652"/>
            <a:chOff x="0" y="1"/>
            <a:chExt cx="9144000" cy="6993652"/>
          </a:xfrm>
        </p:grpSpPr>
        <p:sp>
          <p:nvSpPr>
            <p:cNvPr id="18" name="正方形/長方形 17"/>
            <p:cNvSpPr/>
            <p:nvPr/>
          </p:nvSpPr>
          <p:spPr>
            <a:xfrm>
              <a:off x="0" y="406487"/>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487"/>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2" name="コンテンツ プレースホルダー 3" descr="images.jpeg"/>
          <p:cNvPicPr>
            <a:picLocks noChangeAspect="1"/>
          </p:cNvPicPr>
          <p:nvPr/>
        </p:nvPicPr>
        <p:blipFill>
          <a:blip r:embed="rId4">
            <a:extLst>
              <a:ext uri="{28A0092B-C50C-407E-A947-70E740481C1C}">
                <a14:useLocalDpi xmlns:a14="http://schemas.microsoft.com/office/drawing/2010/main" val="0"/>
              </a:ext>
            </a:extLst>
          </a:blip>
          <a:srcRect t="-1878" b="-46"/>
          <a:stretch>
            <a:fillRect/>
          </a:stretch>
        </p:blipFill>
        <p:spPr>
          <a:xfrm>
            <a:off x="7207148" y="1034018"/>
            <a:ext cx="1402284" cy="1971740"/>
          </a:xfrm>
          <a:prstGeom prst="rect">
            <a:avLst/>
          </a:prstGeom>
        </p:spPr>
      </p:pic>
    </p:spTree>
    <p:extLst>
      <p:ext uri="{BB962C8B-B14F-4D97-AF65-F5344CB8AC3E}">
        <p14:creationId xmlns:p14="http://schemas.microsoft.com/office/powerpoint/2010/main" val="2882640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3305" t="33783" r="11315" b="24998"/>
          <a:stretch/>
        </p:blipFill>
        <p:spPr bwMode="auto">
          <a:xfrm>
            <a:off x="4553333" y="3033440"/>
            <a:ext cx="4443780" cy="32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コンテンツ プレースホルダー 2"/>
          <p:cNvSpPr>
            <a:spLocks noGrp="1"/>
          </p:cNvSpPr>
          <p:nvPr>
            <p:ph sz="half" idx="1"/>
          </p:nvPr>
        </p:nvSpPr>
        <p:spPr>
          <a:xfrm>
            <a:off x="399561" y="1295354"/>
            <a:ext cx="8196022" cy="1617968"/>
          </a:xfrm>
        </p:spPr>
        <p:txBody>
          <a:bodyPr>
            <a:normAutofit/>
          </a:bodyPr>
          <a:lstStyle/>
          <a:p>
            <a:pPr marL="0" indent="0">
              <a:lnSpc>
                <a:spcPct val="120000"/>
              </a:lnSpc>
              <a:buNone/>
            </a:pPr>
            <a:r>
              <a:rPr lang="en-US" altLang="ja-JP" sz="2000" b="1" dirty="0" smtClean="0">
                <a:latin typeface="HG丸ｺﾞｼｯｸM-PRO" pitchFamily="50" charset="-128"/>
                <a:ea typeface="HG丸ｺﾞｼｯｸM-PRO" pitchFamily="50" charset="-128"/>
              </a:rPr>
              <a:t>04</a:t>
            </a:r>
            <a:r>
              <a:rPr lang="ja-JP" altLang="en-US" sz="2000" dirty="0" smtClean="0">
                <a:latin typeface="HG丸ｺﾞｼｯｸM-PRO" pitchFamily="50" charset="-128"/>
                <a:ea typeface="HG丸ｺﾞｼｯｸM-PRO" pitchFamily="50" charset="-128"/>
              </a:rPr>
              <a:t>　</a:t>
            </a:r>
            <a:r>
              <a:rPr lang="ja-JP" altLang="en-US" sz="2000" b="1" dirty="0" smtClean="0">
                <a:solidFill>
                  <a:srgbClr val="FF0000"/>
                </a:solidFill>
                <a:latin typeface="HG丸ｺﾞｼｯｸM-PRO" pitchFamily="50" charset="-128"/>
                <a:ea typeface="HG丸ｺﾞｼｯｸM-PRO" pitchFamily="50" charset="-128"/>
              </a:rPr>
              <a:t>実は、東京日帰り圏内！名古屋への直行便あり！</a:t>
            </a:r>
            <a:endParaRPr lang="en-US" altLang="ja-JP" sz="20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ja-JP" altLang="en-US" sz="20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羽田空港から女満別空港まで飛行機で</a:t>
            </a:r>
            <a:r>
              <a:rPr lang="en-US" altLang="ja-JP" sz="1600" dirty="0" smtClean="0">
                <a:latin typeface="HG丸ｺﾞｼｯｸM-PRO" pitchFamily="50" charset="-128"/>
                <a:ea typeface="HG丸ｺﾞｼｯｸM-PRO" pitchFamily="50" charset="-128"/>
              </a:rPr>
              <a:t>1</a:t>
            </a:r>
            <a:r>
              <a:rPr lang="ja-JP" altLang="en-US" sz="1600" dirty="0" smtClean="0">
                <a:latin typeface="HG丸ｺﾞｼｯｸM-PRO" pitchFamily="50" charset="-128"/>
                <a:ea typeface="HG丸ｺﾞｼｯｸM-PRO" pitchFamily="50" charset="-128"/>
              </a:rPr>
              <a:t>時間</a:t>
            </a:r>
            <a:r>
              <a:rPr lang="en-US" altLang="ja-JP" sz="1600" dirty="0" smtClean="0">
                <a:latin typeface="HG丸ｺﾞｼｯｸM-PRO" pitchFamily="50" charset="-128"/>
                <a:ea typeface="HG丸ｺﾞｼｯｸM-PRO" pitchFamily="50" charset="-128"/>
              </a:rPr>
              <a:t>45</a:t>
            </a:r>
            <a:r>
              <a:rPr lang="ja-JP" altLang="en-US" sz="1600" dirty="0" smtClean="0">
                <a:latin typeface="HG丸ｺﾞｼｯｸM-PRO" pitchFamily="50" charset="-128"/>
                <a:ea typeface="HG丸ｺﾞｼｯｸM-PRO" pitchFamily="50" charset="-128"/>
              </a:rPr>
              <a:t>分、</a:t>
            </a:r>
            <a:endParaRPr lang="en-US" altLang="ja-JP" sz="1600" dirty="0" smtClean="0">
              <a:latin typeface="HG丸ｺﾞｼｯｸM-PRO" pitchFamily="50" charset="-128"/>
              <a:ea typeface="HG丸ｺﾞｼｯｸM-PRO" pitchFamily="50" charset="-128"/>
            </a:endParaRPr>
          </a:p>
          <a:p>
            <a:pPr marL="0" indent="0">
              <a:lnSpc>
                <a:spcPct val="120000"/>
              </a:lnSpc>
              <a:buNone/>
            </a:pPr>
            <a:r>
              <a:rPr lang="en-US" altLang="ja-JP" sz="1600" dirty="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そこからバスに乗り</a:t>
            </a:r>
            <a:r>
              <a:rPr lang="en-US" altLang="ja-JP" sz="1600" dirty="0" smtClean="0">
                <a:latin typeface="HG丸ｺﾞｼｯｸM-PRO" pitchFamily="50" charset="-128"/>
                <a:ea typeface="HG丸ｺﾞｼｯｸM-PRO" pitchFamily="50" charset="-128"/>
              </a:rPr>
              <a:t>40</a:t>
            </a:r>
            <a:r>
              <a:rPr lang="ja-JP" altLang="en-US" sz="1600" dirty="0" smtClean="0">
                <a:latin typeface="HG丸ｺﾞｼｯｸM-PRO" pitchFamily="50" charset="-128"/>
                <a:ea typeface="HG丸ｺﾞｼｯｸM-PRO" pitchFamily="50" charset="-128"/>
              </a:rPr>
              <a:t>分で北見に到着。</a:t>
            </a:r>
            <a:endParaRPr lang="en-US" altLang="ja-JP" sz="1600" dirty="0" smtClean="0">
              <a:latin typeface="HG丸ｺﾞｼｯｸM-PRO" pitchFamily="50" charset="-128"/>
              <a:ea typeface="HG丸ｺﾞｼｯｸM-PRO" pitchFamily="50" charset="-128"/>
            </a:endParaRPr>
          </a:p>
          <a:p>
            <a:pPr marL="0" indent="0">
              <a:lnSpc>
                <a:spcPct val="120000"/>
              </a:lnSpc>
              <a:buNone/>
            </a:pPr>
            <a:r>
              <a:rPr lang="en-US" altLang="ja-JP" sz="1600" dirty="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東京から北見までは約</a:t>
            </a:r>
            <a:r>
              <a:rPr lang="en-US" altLang="ja-JP" sz="1600" dirty="0" smtClean="0">
                <a:latin typeface="HG丸ｺﾞｼｯｸM-PRO" pitchFamily="50" charset="-128"/>
                <a:ea typeface="HG丸ｺﾞｼｯｸM-PRO" pitchFamily="50" charset="-128"/>
              </a:rPr>
              <a:t>2</a:t>
            </a:r>
            <a:r>
              <a:rPr lang="ja-JP" altLang="en-US" sz="1600" dirty="0" smtClean="0">
                <a:latin typeface="HG丸ｺﾞｼｯｸM-PRO" pitchFamily="50" charset="-128"/>
                <a:ea typeface="HG丸ｺﾞｼｯｸM-PRO" pitchFamily="50" charset="-128"/>
              </a:rPr>
              <a:t>時間半！</a:t>
            </a:r>
            <a:endParaRPr lang="en-US" altLang="ja-JP" sz="1600" dirty="0" smtClean="0">
              <a:latin typeface="HG丸ｺﾞｼｯｸM-PRO" pitchFamily="50" charset="-128"/>
              <a:ea typeface="HG丸ｺﾞｼｯｸM-PRO" pitchFamily="50" charset="-128"/>
            </a:endParaRPr>
          </a:p>
          <a:p>
            <a:pPr marL="0" indent="0">
              <a:lnSpc>
                <a:spcPct val="120000"/>
              </a:lnSpc>
              <a:buNone/>
            </a:pPr>
            <a:endParaRPr lang="en-US" altLang="ja-JP" sz="2000" dirty="0" smtClean="0">
              <a:latin typeface="HG丸ｺﾞｼｯｸM-PRO" pitchFamily="50" charset="-128"/>
              <a:ea typeface="HG丸ｺﾞｼｯｸM-PRO" pitchFamily="50" charset="-128"/>
            </a:endParaRPr>
          </a:p>
          <a:p>
            <a:pPr marL="0" indent="0">
              <a:lnSpc>
                <a:spcPct val="120000"/>
              </a:lnSpc>
              <a:buNone/>
            </a:pPr>
            <a:endParaRPr lang="ja-JP" altLang="en-US" sz="2300" dirty="0">
              <a:latin typeface="HG丸ｺﾞｼｯｸM-PRO" pitchFamily="50" charset="-128"/>
              <a:ea typeface="HG丸ｺﾞｼｯｸM-PRO" pitchFamily="50" charset="-128"/>
            </a:endParaRPr>
          </a:p>
          <a:p>
            <a:pPr marL="0" indent="0">
              <a:buNone/>
            </a:pPr>
            <a:endParaRPr kumimoji="1" lang="en-US" altLang="ja-JP" dirty="0" smtClean="0"/>
          </a:p>
        </p:txBody>
      </p:sp>
      <p:grpSp>
        <p:nvGrpSpPr>
          <p:cNvPr id="17" name="グループ化 16"/>
          <p:cNvGrpSpPr/>
          <p:nvPr/>
        </p:nvGrpSpPr>
        <p:grpSpPr>
          <a:xfrm>
            <a:off x="0" y="1"/>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604" t="39421" r="56662" b="24998"/>
          <a:stretch/>
        </p:blipFill>
        <p:spPr bwMode="auto">
          <a:xfrm>
            <a:off x="399561" y="3276546"/>
            <a:ext cx="3969672" cy="31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604" t="16992" r="51214" b="64666"/>
          <a:stretch/>
        </p:blipFill>
        <p:spPr bwMode="auto">
          <a:xfrm>
            <a:off x="6170427" y="2129244"/>
            <a:ext cx="2537638" cy="90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24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399561" y="1295354"/>
            <a:ext cx="8196022" cy="1086339"/>
          </a:xfrm>
        </p:spPr>
        <p:txBody>
          <a:bodyPr>
            <a:normAutofit/>
          </a:bodyPr>
          <a:lstStyle/>
          <a:p>
            <a:pPr marL="0" indent="0">
              <a:lnSpc>
                <a:spcPct val="120000"/>
              </a:lnSpc>
              <a:buNone/>
            </a:pPr>
            <a:r>
              <a:rPr lang="en-US" altLang="ja-JP" sz="2200" b="1" dirty="0" smtClean="0">
                <a:latin typeface="HG丸ｺﾞｼｯｸM-PRO" pitchFamily="50" charset="-128"/>
                <a:ea typeface="HG丸ｺﾞｼｯｸM-PRO" pitchFamily="50" charset="-128"/>
              </a:rPr>
              <a:t>05</a:t>
            </a:r>
            <a:r>
              <a:rPr lang="ja-JP" altLang="en-US" sz="2200" dirty="0" smtClean="0">
                <a:latin typeface="HG丸ｺﾞｼｯｸM-PRO" pitchFamily="50" charset="-128"/>
                <a:ea typeface="HG丸ｺﾞｼｯｸM-PRO" pitchFamily="50" charset="-128"/>
              </a:rPr>
              <a:t>　</a:t>
            </a:r>
            <a:r>
              <a:rPr lang="ja-JP" altLang="en-US" sz="2200" b="1" dirty="0" smtClean="0">
                <a:solidFill>
                  <a:srgbClr val="FF0000"/>
                </a:solidFill>
                <a:latin typeface="HG丸ｺﾞｼｯｸM-PRO" pitchFamily="50" charset="-128"/>
                <a:ea typeface="HG丸ｺﾞｼｯｸM-PRO" pitchFamily="50" charset="-128"/>
              </a:rPr>
              <a:t>日本一！ホタテの漁獲量</a:t>
            </a:r>
            <a:endParaRPr lang="en-US" altLang="ja-JP" sz="22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ja-JP" altLang="en-US" sz="1800" dirty="0" smtClean="0">
                <a:latin typeface="HG丸ｺﾞｼｯｸM-PRO" pitchFamily="50" charset="-128"/>
                <a:ea typeface="HG丸ｺﾞｼｯｸM-PRO" pitchFamily="50" charset="-128"/>
              </a:rPr>
              <a:t>　　</a:t>
            </a:r>
            <a:endParaRPr lang="en-US" altLang="ja-JP" sz="2000" dirty="0" smtClean="0">
              <a:latin typeface="HG丸ｺﾞｼｯｸM-PRO" pitchFamily="50" charset="-128"/>
              <a:ea typeface="HG丸ｺﾞｼｯｸM-PRO" pitchFamily="50" charset="-128"/>
            </a:endParaRPr>
          </a:p>
          <a:p>
            <a:pPr marL="0" indent="0">
              <a:lnSpc>
                <a:spcPct val="120000"/>
              </a:lnSpc>
              <a:buNone/>
            </a:pPr>
            <a:endParaRPr lang="ja-JP" altLang="en-US" sz="2300" dirty="0">
              <a:latin typeface="HG丸ｺﾞｼｯｸM-PRO" pitchFamily="50" charset="-128"/>
              <a:ea typeface="HG丸ｺﾞｼｯｸM-PRO" pitchFamily="50" charset="-128"/>
            </a:endParaRPr>
          </a:p>
          <a:p>
            <a:pPr marL="0" indent="0">
              <a:buNone/>
            </a:pPr>
            <a:endParaRPr kumimoji="1" lang="en-US" altLang="ja-JP" dirty="0" smtClean="0"/>
          </a:p>
        </p:txBody>
      </p:sp>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正方形/長方形 4"/>
          <p:cNvSpPr/>
          <p:nvPr/>
        </p:nvSpPr>
        <p:spPr>
          <a:xfrm>
            <a:off x="1073187" y="1818923"/>
            <a:ext cx="5087310" cy="523220"/>
          </a:xfrm>
          <a:prstGeom prst="rect">
            <a:avLst/>
          </a:prstGeom>
        </p:spPr>
        <p:txBody>
          <a:bodyPr wrap="square">
            <a:spAutoFit/>
          </a:bodyPr>
          <a:lstStyle/>
          <a:p>
            <a:r>
              <a:rPr lang="ja-JP" altLang="en-US" sz="1400" dirty="0" smtClean="0">
                <a:latin typeface="HG丸ｺﾞｼｯｸM-PRO" pitchFamily="50" charset="-128"/>
                <a:ea typeface="HG丸ｺﾞｼｯｸM-PRO" pitchFamily="50" charset="-128"/>
              </a:rPr>
              <a:t>資源豊かなオホーツク海とサロマ湖に面しているので、</a:t>
            </a:r>
            <a:endParaRPr lang="en-US" altLang="ja-JP" sz="1400" dirty="0" smtClean="0">
              <a:latin typeface="HG丸ｺﾞｼｯｸM-PRO" pitchFamily="50" charset="-128"/>
              <a:ea typeface="HG丸ｺﾞｼｯｸM-PRO" pitchFamily="50" charset="-128"/>
            </a:endParaRPr>
          </a:p>
          <a:p>
            <a:r>
              <a:rPr lang="ja-JP" altLang="en-US" sz="1400" dirty="0" smtClean="0">
                <a:latin typeface="HG丸ｺﾞｼｯｸM-PRO" pitchFamily="50" charset="-128"/>
                <a:ea typeface="HG丸ｺﾞｼｯｸM-PRO" pitchFamily="50" charset="-128"/>
              </a:rPr>
              <a:t>農業以外に漁業も盛んです。</a:t>
            </a:r>
            <a:endParaRPr lang="ja-JP" altLang="en-US" sz="1400" dirty="0">
              <a:latin typeface="HG丸ｺﾞｼｯｸM-PRO" pitchFamily="50" charset="-128"/>
              <a:ea typeface="HG丸ｺﾞｼｯｸM-PRO" pitchFamily="50" charset="-128"/>
            </a:endParaRPr>
          </a:p>
        </p:txBody>
      </p:sp>
      <p:sp>
        <p:nvSpPr>
          <p:cNvPr id="16" name="正方形/長方形 15"/>
          <p:cNvSpPr/>
          <p:nvPr/>
        </p:nvSpPr>
        <p:spPr>
          <a:xfrm>
            <a:off x="5638801" y="2499528"/>
            <a:ext cx="4111256" cy="707886"/>
          </a:xfrm>
          <a:prstGeom prst="rect">
            <a:avLst/>
          </a:prstGeom>
        </p:spPr>
        <p:txBody>
          <a:bodyPr wrap="square">
            <a:spAutoFit/>
          </a:bodyPr>
          <a:lstStyle/>
          <a:p>
            <a:r>
              <a:rPr lang="ja-JP" altLang="en-US" sz="1600" b="1" dirty="0" smtClean="0">
                <a:solidFill>
                  <a:srgbClr val="0070C0"/>
                </a:solidFill>
                <a:latin typeface="HG丸ｺﾞｼｯｸM-PRO" pitchFamily="50" charset="-128"/>
                <a:ea typeface="HG丸ｺﾞｼｯｸM-PRO" pitchFamily="50" charset="-128"/>
              </a:rPr>
              <a:t>オホーツク</a:t>
            </a:r>
            <a:r>
              <a:rPr lang="ja-JP" altLang="en-US" sz="1400" b="1" dirty="0" smtClean="0">
                <a:solidFill>
                  <a:srgbClr val="0070C0"/>
                </a:solidFill>
                <a:latin typeface="HG丸ｺﾞｼｯｸM-PRO" pitchFamily="50" charset="-128"/>
                <a:ea typeface="HG丸ｺﾞｼｯｸM-PRO" pitchFamily="50" charset="-128"/>
              </a:rPr>
              <a:t>ですから</a:t>
            </a:r>
            <a:r>
              <a:rPr lang="en-US" altLang="ja-JP" sz="1400" b="1" dirty="0" smtClean="0">
                <a:solidFill>
                  <a:srgbClr val="0070C0"/>
                </a:solidFill>
                <a:latin typeface="HG丸ｺﾞｼｯｸM-PRO" pitchFamily="50" charset="-128"/>
                <a:ea typeface="HG丸ｺﾞｼｯｸM-PRO" pitchFamily="50" charset="-128"/>
              </a:rPr>
              <a:t>…</a:t>
            </a:r>
            <a:r>
              <a:rPr lang="ja-JP" altLang="en-US" sz="1400" b="1" dirty="0" smtClean="0">
                <a:solidFill>
                  <a:srgbClr val="0070C0"/>
                </a:solidFill>
                <a:latin typeface="HG丸ｺﾞｼｯｸM-PRO" pitchFamily="50" charset="-128"/>
                <a:ea typeface="HG丸ｺﾞｼｯｸM-PRO" pitchFamily="50" charset="-128"/>
              </a:rPr>
              <a:t>♪</a:t>
            </a:r>
            <a:endParaRPr lang="ja-JP" altLang="en-US" sz="1400" b="1" dirty="0">
              <a:solidFill>
                <a:srgbClr val="0070C0"/>
              </a:solidFill>
              <a:latin typeface="HG丸ｺﾞｼｯｸM-PRO" pitchFamily="50" charset="-128"/>
              <a:ea typeface="HG丸ｺﾞｼｯｸM-PRO" pitchFamily="50" charset="-128"/>
            </a:endParaRPr>
          </a:p>
          <a:p>
            <a:endParaRPr lang="ja-JP" altLang="en-US" sz="1200" dirty="0">
              <a:latin typeface="HG丸ｺﾞｼｯｸM-PRO" pitchFamily="50" charset="-128"/>
              <a:ea typeface="HG丸ｺﾞｼｯｸM-PRO" pitchFamily="50" charset="-128"/>
            </a:endParaRPr>
          </a:p>
          <a:p>
            <a:endParaRPr lang="ja-JP" altLang="en-US" sz="1200" i="1" dirty="0">
              <a:latin typeface="HG丸ｺﾞｼｯｸM-PRO" pitchFamily="50" charset="-128"/>
              <a:ea typeface="HG丸ｺﾞｼｯｸM-PRO" pitchFamily="50"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930" y="2838082"/>
            <a:ext cx="6246259" cy="351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800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399561" y="1295354"/>
            <a:ext cx="8196022" cy="1086339"/>
          </a:xfrm>
        </p:spPr>
        <p:txBody>
          <a:bodyPr>
            <a:normAutofit/>
          </a:bodyPr>
          <a:lstStyle/>
          <a:p>
            <a:pPr marL="0" indent="0">
              <a:lnSpc>
                <a:spcPct val="120000"/>
              </a:lnSpc>
              <a:buNone/>
            </a:pPr>
            <a:r>
              <a:rPr lang="en-US" altLang="ja-JP" sz="2200" b="1" dirty="0" smtClean="0">
                <a:latin typeface="HG丸ｺﾞｼｯｸM-PRO" pitchFamily="50" charset="-128"/>
                <a:ea typeface="HG丸ｺﾞｼｯｸM-PRO" pitchFamily="50" charset="-128"/>
              </a:rPr>
              <a:t>06</a:t>
            </a:r>
            <a:r>
              <a:rPr lang="ja-JP" altLang="en-US" sz="2200" dirty="0" smtClean="0">
                <a:latin typeface="HG丸ｺﾞｼｯｸM-PRO" pitchFamily="50" charset="-128"/>
                <a:ea typeface="HG丸ｺﾞｼｯｸM-PRO" pitchFamily="50" charset="-128"/>
              </a:rPr>
              <a:t>　</a:t>
            </a:r>
            <a:r>
              <a:rPr lang="ja-JP" altLang="en-US" sz="2200" b="1" dirty="0" smtClean="0">
                <a:solidFill>
                  <a:srgbClr val="FF0000"/>
                </a:solidFill>
                <a:latin typeface="HG丸ｺﾞｼｯｸM-PRO" pitchFamily="50" charset="-128"/>
                <a:ea typeface="HG丸ｺﾞｼｯｸM-PRO" pitchFamily="50" charset="-128"/>
              </a:rPr>
              <a:t>全道一位！人口当たりの焼肉店数</a:t>
            </a:r>
            <a:endParaRPr lang="en-US" altLang="ja-JP" sz="2200" b="1" dirty="0" smtClean="0">
              <a:solidFill>
                <a:srgbClr val="FF0000"/>
              </a:solidFill>
              <a:latin typeface="HG丸ｺﾞｼｯｸM-PRO" pitchFamily="50" charset="-128"/>
              <a:ea typeface="HG丸ｺﾞｼｯｸM-PRO" pitchFamily="50" charset="-128"/>
            </a:endParaRPr>
          </a:p>
          <a:p>
            <a:pPr marL="0" indent="0">
              <a:lnSpc>
                <a:spcPct val="120000"/>
              </a:lnSpc>
              <a:buNone/>
            </a:pPr>
            <a:r>
              <a:rPr lang="ja-JP" altLang="en-US" sz="1800" dirty="0" smtClean="0">
                <a:latin typeface="HG丸ｺﾞｼｯｸM-PRO" pitchFamily="50" charset="-128"/>
                <a:ea typeface="HG丸ｺﾞｼｯｸM-PRO" pitchFamily="50" charset="-128"/>
              </a:rPr>
              <a:t>　　</a:t>
            </a:r>
            <a:endParaRPr lang="en-US" altLang="ja-JP" sz="2000" dirty="0" smtClean="0">
              <a:latin typeface="HG丸ｺﾞｼｯｸM-PRO" pitchFamily="50" charset="-128"/>
              <a:ea typeface="HG丸ｺﾞｼｯｸM-PRO" pitchFamily="50" charset="-128"/>
            </a:endParaRPr>
          </a:p>
          <a:p>
            <a:pPr marL="0" indent="0">
              <a:lnSpc>
                <a:spcPct val="120000"/>
              </a:lnSpc>
              <a:buNone/>
            </a:pPr>
            <a:endParaRPr lang="ja-JP" altLang="en-US" sz="2300" dirty="0">
              <a:latin typeface="HG丸ｺﾞｼｯｸM-PRO" pitchFamily="50" charset="-128"/>
              <a:ea typeface="HG丸ｺﾞｼｯｸM-PRO" pitchFamily="50" charset="-128"/>
            </a:endParaRPr>
          </a:p>
          <a:p>
            <a:pPr marL="0" indent="0">
              <a:buNone/>
            </a:pPr>
            <a:endParaRPr kumimoji="1" lang="en-US" altLang="ja-JP" dirty="0" smtClean="0"/>
          </a:p>
        </p:txBody>
      </p:sp>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正方形/長方形 4"/>
          <p:cNvSpPr/>
          <p:nvPr/>
        </p:nvSpPr>
        <p:spPr>
          <a:xfrm>
            <a:off x="983880" y="1824854"/>
            <a:ext cx="5087310" cy="523220"/>
          </a:xfrm>
          <a:prstGeom prst="rect">
            <a:avLst/>
          </a:prstGeom>
        </p:spPr>
        <p:txBody>
          <a:bodyPr wrap="square">
            <a:spAutoFit/>
          </a:bodyPr>
          <a:lstStyle/>
          <a:p>
            <a:r>
              <a:rPr lang="ja-JP" altLang="en-US" sz="1400" dirty="0" smtClean="0">
                <a:latin typeface="HG丸ｺﾞｼｯｸM-PRO" pitchFamily="50" charset="-128"/>
                <a:ea typeface="HG丸ｺﾞｼｯｸM-PRO" pitchFamily="50" charset="-128"/>
              </a:rPr>
              <a:t>毎年</a:t>
            </a:r>
            <a:r>
              <a:rPr lang="en-US" altLang="ja-JP" sz="1400" dirty="0" smtClean="0">
                <a:latin typeface="HG丸ｺﾞｼｯｸM-PRO" pitchFamily="50" charset="-128"/>
                <a:ea typeface="HG丸ｺﾞｼｯｸM-PRO" pitchFamily="50" charset="-128"/>
              </a:rPr>
              <a:t>2</a:t>
            </a:r>
            <a:r>
              <a:rPr lang="ja-JP" altLang="en-US" sz="1400" dirty="0" smtClean="0">
                <a:latin typeface="HG丸ｺﾞｼｯｸM-PRO" pitchFamily="50" charset="-128"/>
                <a:ea typeface="HG丸ｺﾞｼｯｸM-PRO" pitchFamily="50" charset="-128"/>
              </a:rPr>
              <a:t>月に極寒の野外で行われる「北見</a:t>
            </a:r>
            <a:r>
              <a:rPr lang="ja-JP" altLang="en-US" sz="1400" dirty="0">
                <a:latin typeface="HG丸ｺﾞｼｯｸM-PRO" pitchFamily="50" charset="-128"/>
                <a:ea typeface="HG丸ｺﾞｼｯｸM-PRO" pitchFamily="50" charset="-128"/>
              </a:rPr>
              <a:t>厳寒</a:t>
            </a:r>
            <a:r>
              <a:rPr lang="ja-JP" altLang="en-US" sz="1400" dirty="0" smtClean="0">
                <a:latin typeface="HG丸ｺﾞｼｯｸM-PRO" pitchFamily="50" charset="-128"/>
                <a:ea typeface="HG丸ｺﾞｼｯｸM-PRO" pitchFamily="50" charset="-128"/>
              </a:rPr>
              <a:t>の焼肉まつり」は大勢の市民と観光客で賑わいます。</a:t>
            </a:r>
            <a:endParaRPr lang="ja-JP" altLang="en-US" sz="1400" dirty="0">
              <a:latin typeface="HG丸ｺﾞｼｯｸM-PRO" pitchFamily="50" charset="-128"/>
              <a:ea typeface="HG丸ｺﾞｼｯｸM-PRO" pitchFamily="50" charset="-12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65" y="3129163"/>
            <a:ext cx="4210252" cy="315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870" y="4174646"/>
            <a:ext cx="3188951" cy="211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710" y="2945680"/>
            <a:ext cx="2505550" cy="165909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983880" y="2381693"/>
            <a:ext cx="4459989" cy="461665"/>
          </a:xfrm>
          <a:prstGeom prst="rect">
            <a:avLst/>
          </a:prstGeom>
        </p:spPr>
        <p:txBody>
          <a:bodyPr wrap="square">
            <a:spAutoFit/>
          </a:bodyPr>
          <a:lstStyle/>
          <a:p>
            <a:r>
              <a:rPr lang="ja-JP" altLang="en-US" sz="1200" dirty="0">
                <a:solidFill>
                  <a:schemeClr val="bg1">
                    <a:lumMod val="50000"/>
                  </a:schemeClr>
                </a:solidFill>
                <a:latin typeface="HG丸ｺﾞｼｯｸM-PRO" pitchFamily="50" charset="-128"/>
                <a:ea typeface="HG丸ｺﾞｼｯｸM-PRO" pitchFamily="50" charset="-128"/>
              </a:rPr>
              <a:t>気温－</a:t>
            </a:r>
            <a:r>
              <a:rPr lang="en-US" altLang="ja-JP" sz="1200" dirty="0">
                <a:solidFill>
                  <a:schemeClr val="bg1">
                    <a:lumMod val="50000"/>
                  </a:schemeClr>
                </a:solidFill>
                <a:latin typeface="HG丸ｺﾞｼｯｸM-PRO" pitchFamily="50" charset="-128"/>
                <a:ea typeface="HG丸ｺﾞｼｯｸM-PRO" pitchFamily="50" charset="-128"/>
              </a:rPr>
              <a:t>10</a:t>
            </a:r>
            <a:r>
              <a:rPr lang="ja-JP" altLang="en-US" sz="1200" dirty="0">
                <a:solidFill>
                  <a:schemeClr val="bg1">
                    <a:lumMod val="50000"/>
                  </a:schemeClr>
                </a:solidFill>
                <a:latin typeface="HG丸ｺﾞｼｯｸM-PRO" pitchFamily="50" charset="-128"/>
                <a:ea typeface="HG丸ｺﾞｼｯｸM-PRO" pitchFamily="50" charset="-128"/>
              </a:rPr>
              <a:t>度超えの中</a:t>
            </a:r>
            <a:r>
              <a:rPr lang="ja-JP" altLang="en-US" sz="1200" dirty="0" smtClean="0">
                <a:solidFill>
                  <a:schemeClr val="bg1">
                    <a:lumMod val="50000"/>
                  </a:schemeClr>
                </a:solidFill>
                <a:latin typeface="HG丸ｺﾞｼｯｸM-PRO" pitchFamily="50" charset="-128"/>
                <a:ea typeface="HG丸ｺﾞｼｯｸM-PRO" pitchFamily="50" charset="-128"/>
              </a:rPr>
              <a:t>、約二千人が</a:t>
            </a:r>
            <a:r>
              <a:rPr lang="ja-JP" altLang="en-US" sz="1200" dirty="0">
                <a:solidFill>
                  <a:schemeClr val="bg1">
                    <a:lumMod val="50000"/>
                  </a:schemeClr>
                </a:solidFill>
                <a:latin typeface="HG丸ｺﾞｼｯｸM-PRO" pitchFamily="50" charset="-128"/>
                <a:ea typeface="HG丸ｺﾞｼｯｸM-PRO" pitchFamily="50" charset="-128"/>
              </a:rPr>
              <a:t>焼肉を</a:t>
            </a:r>
            <a:r>
              <a:rPr lang="ja-JP" altLang="en-US" sz="1200" dirty="0" smtClean="0">
                <a:solidFill>
                  <a:schemeClr val="bg1">
                    <a:lumMod val="50000"/>
                  </a:schemeClr>
                </a:solidFill>
                <a:latin typeface="HG丸ｺﾞｼｯｸM-PRO" pitchFamily="50" charset="-128"/>
                <a:ea typeface="HG丸ｺﾞｼｯｸM-PRO" pitchFamily="50" charset="-128"/>
              </a:rPr>
              <a:t>楽しむ。</a:t>
            </a:r>
            <a:endParaRPr lang="en-US" altLang="ja-JP" sz="1200" dirty="0">
              <a:solidFill>
                <a:schemeClr val="bg1">
                  <a:lumMod val="50000"/>
                </a:schemeClr>
              </a:solidFill>
              <a:latin typeface="HG丸ｺﾞｼｯｸM-PRO" pitchFamily="50" charset="-128"/>
              <a:ea typeface="HG丸ｺﾞｼｯｸM-PRO" pitchFamily="50" charset="-128"/>
            </a:endParaRPr>
          </a:p>
          <a:p>
            <a:r>
              <a:rPr lang="ja-JP" altLang="en-US" sz="1200" dirty="0" smtClean="0">
                <a:solidFill>
                  <a:schemeClr val="bg1">
                    <a:lumMod val="50000"/>
                  </a:schemeClr>
                </a:solidFill>
                <a:latin typeface="HG丸ｺﾞｼｯｸM-PRO" pitchFamily="50" charset="-128"/>
                <a:ea typeface="HG丸ｺﾞｼｯｸM-PRO" pitchFamily="50" charset="-128"/>
              </a:rPr>
              <a:t>ビールも焼き肉</a:t>
            </a:r>
            <a:r>
              <a:rPr lang="ja-JP" altLang="en-US" sz="1200" dirty="0">
                <a:solidFill>
                  <a:schemeClr val="bg1">
                    <a:lumMod val="50000"/>
                  </a:schemeClr>
                </a:solidFill>
                <a:latin typeface="HG丸ｺﾞｼｯｸM-PRO" pitchFamily="50" charset="-128"/>
                <a:ea typeface="HG丸ｺﾞｼｯｸM-PRO" pitchFamily="50" charset="-128"/>
              </a:rPr>
              <a:t>の</a:t>
            </a:r>
            <a:r>
              <a:rPr lang="ja-JP" altLang="en-US" sz="1200" dirty="0" smtClean="0">
                <a:solidFill>
                  <a:schemeClr val="bg1">
                    <a:lumMod val="50000"/>
                  </a:schemeClr>
                </a:solidFill>
                <a:latin typeface="HG丸ｺﾞｼｯｸM-PRO" pitchFamily="50" charset="-128"/>
                <a:ea typeface="HG丸ｺﾞｼｯｸM-PRO" pitchFamily="50" charset="-128"/>
              </a:rPr>
              <a:t>たれもシャーベット</a:t>
            </a:r>
            <a:r>
              <a:rPr lang="ja-JP" altLang="en-US" sz="1200" dirty="0">
                <a:solidFill>
                  <a:schemeClr val="bg1">
                    <a:lumMod val="50000"/>
                  </a:schemeClr>
                </a:solidFill>
                <a:latin typeface="HG丸ｺﾞｼｯｸM-PRO" pitchFamily="50" charset="-128"/>
                <a:ea typeface="HG丸ｺﾞｼｯｸM-PRO" pitchFamily="50" charset="-128"/>
              </a:rPr>
              <a:t>状態</a:t>
            </a:r>
            <a:r>
              <a:rPr lang="ja-JP" altLang="en-US" sz="1200" dirty="0" smtClean="0">
                <a:solidFill>
                  <a:schemeClr val="bg1">
                    <a:lumMod val="50000"/>
                  </a:schemeClr>
                </a:solidFill>
                <a:latin typeface="HG丸ｺﾞｼｯｸM-PRO" pitchFamily="50" charset="-128"/>
                <a:ea typeface="HG丸ｺﾞｼｯｸM-PRO" pitchFamily="50" charset="-128"/>
              </a:rPr>
              <a:t>！鼻水も凍る！</a:t>
            </a:r>
            <a:endParaRPr lang="en-US" altLang="ja-JP" sz="1200" dirty="0" smtClean="0">
              <a:solidFill>
                <a:schemeClr val="bg1">
                  <a:lumMod val="50000"/>
                </a:schemeClr>
              </a:solidFill>
              <a:latin typeface="HG丸ｺﾞｼｯｸM-PRO" pitchFamily="50" charset="-128"/>
              <a:ea typeface="HG丸ｺﾞｼｯｸM-PRO" pitchFamily="50" charset="-128"/>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4763">
            <a:off x="5945802" y="861215"/>
            <a:ext cx="2728393" cy="192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643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489098" y="2949540"/>
            <a:ext cx="5007936" cy="3586595"/>
          </a:xfrm>
          <a:prstGeom prst="roundRect">
            <a:avLst/>
          </a:prstGeom>
          <a:solidFill>
            <a:srgbClr val="F9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北見赤十字病院ってこんなところ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 name="コンテンツ プレースホルダー 4"/>
          <p:cNvSpPr>
            <a:spLocks noGrp="1"/>
          </p:cNvSpPr>
          <p:nvPr>
            <p:ph sz="half" idx="1"/>
          </p:nvPr>
        </p:nvSpPr>
        <p:spPr>
          <a:xfrm>
            <a:off x="453929" y="1398457"/>
            <a:ext cx="5801833" cy="1551084"/>
          </a:xfrm>
        </p:spPr>
        <p:txBody>
          <a:bodyPr>
            <a:noAutofit/>
          </a:bodyPr>
          <a:lstStyle/>
          <a:p>
            <a:pPr marL="0" indent="0">
              <a:buNone/>
            </a:pPr>
            <a:r>
              <a:rPr lang="ja-JP" altLang="en-US" sz="1800" b="1" dirty="0" smtClean="0">
                <a:latin typeface="HG丸ｺﾞｼｯｸM-PRO" pitchFamily="50" charset="-128"/>
                <a:ea typeface="HG丸ｺﾞｼｯｸM-PRO" pitchFamily="50" charset="-128"/>
              </a:rPr>
              <a:t>病床数：</a:t>
            </a:r>
            <a:r>
              <a:rPr lang="en-US" altLang="ja-JP" sz="1800" b="1" dirty="0" smtClean="0">
                <a:latin typeface="HG丸ｺﾞｼｯｸM-PRO" pitchFamily="50" charset="-128"/>
                <a:ea typeface="HG丸ｺﾞｼｯｸM-PRO" pitchFamily="50" charset="-128"/>
              </a:rPr>
              <a:t>532</a:t>
            </a:r>
            <a:r>
              <a:rPr lang="ja-JP" altLang="en-US" sz="1800" b="1" dirty="0" smtClean="0">
                <a:latin typeface="HG丸ｺﾞｼｯｸM-PRO" pitchFamily="50" charset="-128"/>
                <a:ea typeface="HG丸ｺﾞｼｯｸM-PRO" pitchFamily="50" charset="-128"/>
              </a:rPr>
              <a:t>床</a:t>
            </a:r>
            <a:r>
              <a:rPr lang="ja-JP" altLang="en-US" sz="1600" b="1" dirty="0" smtClean="0">
                <a:latin typeface="HG丸ｺﾞｼｯｸM-PRO" pitchFamily="50" charset="-128"/>
                <a:ea typeface="HG丸ｺﾞｼｯｸM-PRO" pitchFamily="50" charset="-128"/>
              </a:rPr>
              <a:t>（一般</a:t>
            </a:r>
            <a:r>
              <a:rPr lang="en-US" altLang="ja-JP" sz="1600" b="1" dirty="0" smtClean="0">
                <a:latin typeface="HG丸ｺﾞｼｯｸM-PRO" pitchFamily="50" charset="-128"/>
                <a:ea typeface="HG丸ｺﾞｼｯｸM-PRO" pitchFamily="50" charset="-128"/>
              </a:rPr>
              <a:t>490</a:t>
            </a:r>
            <a:r>
              <a:rPr lang="ja-JP" altLang="en-US" sz="1600" b="1" dirty="0" smtClean="0">
                <a:latin typeface="HG丸ｺﾞｼｯｸM-PRO" pitchFamily="50" charset="-128"/>
                <a:ea typeface="HG丸ｺﾞｼｯｸM-PRO" pitchFamily="50" charset="-128"/>
              </a:rPr>
              <a:t>・精神</a:t>
            </a:r>
            <a:r>
              <a:rPr lang="en-US" altLang="ja-JP" sz="1600" b="1" dirty="0" smtClean="0">
                <a:latin typeface="HG丸ｺﾞｼｯｸM-PRO" pitchFamily="50" charset="-128"/>
                <a:ea typeface="HG丸ｺﾞｼｯｸM-PRO" pitchFamily="50" charset="-128"/>
              </a:rPr>
              <a:t>40</a:t>
            </a:r>
            <a:r>
              <a:rPr lang="ja-JP" altLang="en-US" sz="1600" b="1" dirty="0" smtClean="0">
                <a:latin typeface="HG丸ｺﾞｼｯｸM-PRO" pitchFamily="50" charset="-128"/>
                <a:ea typeface="HG丸ｺﾞｼｯｸM-PRO" pitchFamily="50" charset="-128"/>
              </a:rPr>
              <a:t>・感染症</a:t>
            </a:r>
            <a:r>
              <a:rPr lang="en-US" altLang="ja-JP" sz="1600" b="1" dirty="0" smtClean="0">
                <a:latin typeface="HG丸ｺﾞｼｯｸM-PRO" pitchFamily="50" charset="-128"/>
                <a:ea typeface="HG丸ｺﾞｼｯｸM-PRO" pitchFamily="50" charset="-128"/>
              </a:rPr>
              <a:t>2</a:t>
            </a:r>
            <a:r>
              <a:rPr lang="ja-JP" altLang="en-US" sz="1600" b="1" dirty="0" smtClean="0">
                <a:latin typeface="HG丸ｺﾞｼｯｸM-PRO" pitchFamily="50" charset="-128"/>
                <a:ea typeface="HG丸ｺﾞｼｯｸM-PRO" pitchFamily="50" charset="-128"/>
              </a:rPr>
              <a:t>）</a:t>
            </a:r>
            <a:endParaRPr lang="en-US" altLang="ja-JP" sz="1600" b="1" dirty="0" smtClean="0">
              <a:latin typeface="HG丸ｺﾞｼｯｸM-PRO" pitchFamily="50" charset="-128"/>
              <a:ea typeface="HG丸ｺﾞｼｯｸM-PRO" pitchFamily="50" charset="-128"/>
            </a:endParaRPr>
          </a:p>
          <a:p>
            <a:pPr marL="0" indent="0">
              <a:buNone/>
            </a:pPr>
            <a:r>
              <a:rPr lang="ja-JP" altLang="en-US" sz="1800" b="1" dirty="0" smtClean="0">
                <a:latin typeface="HG丸ｺﾞｼｯｸM-PRO" pitchFamily="50" charset="-128"/>
                <a:ea typeface="HG丸ｺﾞｼｯｸM-PRO" pitchFamily="50" charset="-128"/>
              </a:rPr>
              <a:t>常勤医師数：</a:t>
            </a:r>
            <a:r>
              <a:rPr lang="en-US" altLang="ja-JP" sz="1800" b="1" dirty="0" smtClean="0">
                <a:latin typeface="HG丸ｺﾞｼｯｸM-PRO" pitchFamily="50" charset="-128"/>
                <a:ea typeface="HG丸ｺﾞｼｯｸM-PRO" pitchFamily="50" charset="-128"/>
              </a:rPr>
              <a:t>124</a:t>
            </a:r>
            <a:r>
              <a:rPr lang="ja-JP" altLang="en-US" sz="1800" b="1" dirty="0" smtClean="0">
                <a:latin typeface="HG丸ｺﾞｼｯｸM-PRO" pitchFamily="50" charset="-128"/>
                <a:ea typeface="HG丸ｺﾞｼｯｸM-PRO" pitchFamily="50" charset="-128"/>
              </a:rPr>
              <a:t>人</a:t>
            </a:r>
            <a:endParaRPr lang="en-US" altLang="ja-JP" sz="1800" b="1" dirty="0" smtClean="0">
              <a:latin typeface="HG丸ｺﾞｼｯｸM-PRO" pitchFamily="50" charset="-128"/>
              <a:ea typeface="HG丸ｺﾞｼｯｸM-PRO" pitchFamily="50" charset="-128"/>
            </a:endParaRPr>
          </a:p>
          <a:p>
            <a:pPr marL="0" indent="0">
              <a:buNone/>
            </a:pPr>
            <a:r>
              <a:rPr lang="ja-JP" altLang="en-US" sz="1800" b="1" dirty="0" smtClean="0">
                <a:latin typeface="HG丸ｺﾞｼｯｸM-PRO" pitchFamily="50" charset="-128"/>
                <a:ea typeface="HG丸ｺﾞｼｯｸM-PRO" pitchFamily="50" charset="-128"/>
              </a:rPr>
              <a:t>指導医数：</a:t>
            </a:r>
            <a:r>
              <a:rPr lang="en-US" altLang="ja-JP" sz="1800" b="1" dirty="0" smtClean="0">
                <a:latin typeface="HG丸ｺﾞｼｯｸM-PRO" pitchFamily="50" charset="-128"/>
                <a:ea typeface="HG丸ｺﾞｼｯｸM-PRO" pitchFamily="50" charset="-128"/>
              </a:rPr>
              <a:t>31</a:t>
            </a:r>
            <a:r>
              <a:rPr lang="ja-JP" altLang="en-US" sz="1800" b="1" dirty="0" smtClean="0">
                <a:latin typeface="HG丸ｺﾞｼｯｸM-PRO" pitchFamily="50" charset="-128"/>
                <a:ea typeface="HG丸ｺﾞｼｯｸM-PRO" pitchFamily="50" charset="-128"/>
              </a:rPr>
              <a:t>人</a:t>
            </a:r>
            <a:r>
              <a:rPr lang="ja-JP" altLang="en-US" sz="1400" dirty="0">
                <a:latin typeface="HG丸ｺﾞｼｯｸM-PRO" pitchFamily="50" charset="-128"/>
                <a:ea typeface="HG丸ｺﾞｼｯｸM-PRO" pitchFamily="50" charset="-128"/>
              </a:rPr>
              <a:t>（講習修了者）</a:t>
            </a:r>
            <a:endParaRPr lang="en-US" altLang="ja-JP" sz="1400" b="1" dirty="0" smtClean="0">
              <a:latin typeface="HG丸ｺﾞｼｯｸM-PRO" pitchFamily="50" charset="-128"/>
              <a:ea typeface="HG丸ｺﾞｼｯｸM-PRO" pitchFamily="50" charset="-128"/>
            </a:endParaRPr>
          </a:p>
          <a:p>
            <a:pPr marL="0" indent="0">
              <a:buNone/>
            </a:pPr>
            <a:r>
              <a:rPr lang="ja-JP" altLang="en-US" sz="1800" b="1" dirty="0">
                <a:latin typeface="HG丸ｺﾞｼｯｸM-PRO" pitchFamily="50" charset="-128"/>
                <a:ea typeface="HG丸ｺﾞｼｯｸM-PRO" pitchFamily="50" charset="-128"/>
              </a:rPr>
              <a:t>初期</a:t>
            </a:r>
            <a:r>
              <a:rPr lang="ja-JP" altLang="en-US" sz="1800" b="1" dirty="0" smtClean="0">
                <a:latin typeface="HG丸ｺﾞｼｯｸM-PRO" pitchFamily="50" charset="-128"/>
                <a:ea typeface="HG丸ｺﾞｼｯｸM-PRO" pitchFamily="50" charset="-128"/>
              </a:rPr>
              <a:t>研修医数：</a:t>
            </a:r>
            <a:r>
              <a:rPr lang="en-US" altLang="ja-JP" sz="1800" b="1" dirty="0" smtClean="0">
                <a:latin typeface="HG丸ｺﾞｼｯｸM-PRO" pitchFamily="50" charset="-128"/>
                <a:ea typeface="HG丸ｺﾞｼｯｸM-PRO" pitchFamily="50" charset="-128"/>
              </a:rPr>
              <a:t>19</a:t>
            </a:r>
            <a:r>
              <a:rPr lang="ja-JP" altLang="en-US" sz="1800" b="1" dirty="0" smtClean="0">
                <a:latin typeface="HG丸ｺﾞｼｯｸM-PRO" pitchFamily="50" charset="-128"/>
                <a:ea typeface="HG丸ｺﾞｼｯｸM-PRO" pitchFamily="50" charset="-128"/>
              </a:rPr>
              <a:t>人</a:t>
            </a:r>
            <a:endParaRPr lang="en-US" altLang="ja-JP" sz="1800" b="1" dirty="0" smtClean="0">
              <a:latin typeface="HG丸ｺﾞｼｯｸM-PRO" pitchFamily="50" charset="-128"/>
              <a:ea typeface="HG丸ｺﾞｼｯｸM-PRO" pitchFamily="50" charset="-128"/>
            </a:endParaRPr>
          </a:p>
          <a:p>
            <a:pPr marL="0" indent="0">
              <a:buNone/>
            </a:pPr>
            <a:r>
              <a:rPr lang="ja-JP" altLang="en-US" sz="1800" b="1" dirty="0" smtClean="0">
                <a:latin typeface="HG丸ｺﾞｼｯｸM-PRO" pitchFamily="50" charset="-128"/>
                <a:ea typeface="HG丸ｺﾞｼｯｸM-PRO" pitchFamily="50" charset="-128"/>
              </a:rPr>
              <a:t>　　　　　　　　　　　　　　</a:t>
            </a:r>
            <a:r>
              <a:rPr lang="ja-JP" altLang="en-US" sz="1200" dirty="0" smtClean="0">
                <a:latin typeface="HG丸ｺﾞｼｯｸM-PRO" pitchFamily="50" charset="-128"/>
                <a:ea typeface="HG丸ｺﾞｼｯｸM-PRO" pitchFamily="50" charset="-128"/>
              </a:rPr>
              <a:t>　　</a:t>
            </a:r>
            <a:endParaRPr lang="en-US" altLang="ja-JP" sz="1200" dirty="0" smtClean="0">
              <a:latin typeface="HG丸ｺﾞｼｯｸM-PRO" pitchFamily="50" charset="-128"/>
              <a:ea typeface="HG丸ｺﾞｼｯｸM-PRO" pitchFamily="50" charset="-128"/>
            </a:endParaRPr>
          </a:p>
          <a:p>
            <a:pPr marL="0" indent="0">
              <a:buNone/>
            </a:pPr>
            <a:r>
              <a:rPr lang="ja-JP" altLang="en-US" sz="1800" b="1" dirty="0" smtClean="0">
                <a:latin typeface="HG丸ｺﾞｼｯｸM-PRO" pitchFamily="50" charset="-128"/>
                <a:ea typeface="HG丸ｺﾞｼｯｸM-PRO" pitchFamily="50" charset="-128"/>
              </a:rPr>
              <a:t>　　　　　　　＜　診　療　科　＞</a:t>
            </a:r>
            <a:endParaRPr lang="en-US" altLang="ja-JP" sz="1800" b="1" dirty="0" smtClean="0">
              <a:latin typeface="HG丸ｺﾞｼｯｸM-PRO" pitchFamily="50" charset="-128"/>
              <a:ea typeface="HG丸ｺﾞｼｯｸM-PRO" pitchFamily="50" charset="-128"/>
            </a:endParaRPr>
          </a:p>
          <a:p>
            <a:pPr marL="0" indent="0">
              <a:buNone/>
            </a:pPr>
            <a:endParaRPr lang="en-US" altLang="ja-JP" sz="1800" b="1" dirty="0" smtClean="0">
              <a:effectLst>
                <a:outerShdw blurRad="38100" dist="38100" dir="2700000" algn="tl">
                  <a:srgbClr val="000000">
                    <a:alpha val="43137"/>
                  </a:srgbClr>
                </a:outerShdw>
              </a:effectLst>
            </a:endParaRPr>
          </a:p>
          <a:p>
            <a:endParaRPr lang="en-US" altLang="ja-JP" sz="1800" b="1" dirty="0" smtClean="0">
              <a:effectLst>
                <a:outerShdw blurRad="38100" dist="38100" dir="2700000" algn="tl">
                  <a:srgbClr val="000000">
                    <a:alpha val="43137"/>
                  </a:srgbClr>
                </a:outerShdw>
              </a:effectLst>
            </a:endParaRPr>
          </a:p>
          <a:p>
            <a:pPr marL="0" indent="0">
              <a:buNone/>
            </a:pPr>
            <a:endParaRPr lang="ja-JP" altLang="en-US" sz="1800" b="1" dirty="0"/>
          </a:p>
          <a:p>
            <a:endParaRPr lang="ja-JP" altLang="en-US" sz="1800" b="1" dirty="0">
              <a:effectLst>
                <a:outerShdw blurRad="38100" dist="38100" dir="2700000" algn="tl">
                  <a:srgbClr val="000000">
                    <a:alpha val="43137"/>
                  </a:srgbClr>
                </a:outerShdw>
              </a:effectLst>
            </a:endParaRPr>
          </a:p>
          <a:p>
            <a:endParaRPr kumimoji="1" lang="ja-JP" altLang="en-US" sz="18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225" y="1421141"/>
            <a:ext cx="3067635" cy="50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コンテンツ プレースホルダー 4"/>
          <p:cNvSpPr txBox="1">
            <a:spLocks/>
          </p:cNvSpPr>
          <p:nvPr/>
        </p:nvSpPr>
        <p:spPr>
          <a:xfrm>
            <a:off x="630864" y="3496826"/>
            <a:ext cx="3250346" cy="47525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r>
              <a:rPr lang="ja-JP" altLang="en-US" sz="1400" b="1" dirty="0" smtClean="0">
                <a:latin typeface="HG丸ｺﾞｼｯｸM-PRO" pitchFamily="50" charset="-128"/>
                <a:ea typeface="HG丸ｺﾞｼｯｸM-PRO" pitchFamily="50" charset="-128"/>
              </a:rPr>
              <a:t>内科</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消化器内科・腫瘍内科</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循環器内科</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神経精神科</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小児科</a:t>
            </a:r>
          </a:p>
          <a:p>
            <a:r>
              <a:rPr lang="ja-JP" altLang="en-US" sz="1400" b="1" dirty="0">
                <a:latin typeface="HG丸ｺﾞｼｯｸM-PRO" pitchFamily="50" charset="-128"/>
                <a:ea typeface="HG丸ｺﾞｼｯｸM-PRO" pitchFamily="50" charset="-128"/>
              </a:rPr>
              <a:t>外科</a:t>
            </a:r>
            <a:endParaRPr lang="en-US" altLang="ja-JP" sz="1400" b="1" dirty="0" smtClean="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整形外科</a:t>
            </a:r>
            <a:endParaRPr lang="en-US" altLang="ja-JP" sz="1400" b="1" dirty="0" smtClean="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形成外科</a:t>
            </a:r>
            <a:endParaRPr lang="en-US" altLang="ja-JP" sz="1400" b="1" dirty="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脳神経外科</a:t>
            </a:r>
            <a:endParaRPr lang="en-US" altLang="ja-JP" sz="1400" b="1" dirty="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皮膚科</a:t>
            </a:r>
            <a:endParaRPr lang="en-US" altLang="ja-JP" sz="1400" b="1" dirty="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泌</a:t>
            </a:r>
            <a:r>
              <a:rPr lang="ja-JP" altLang="en-US" sz="1400" b="1" dirty="0" smtClean="0">
                <a:latin typeface="HG丸ｺﾞｼｯｸM-PRO" pitchFamily="50" charset="-128"/>
                <a:ea typeface="HG丸ｺﾞｼｯｸM-PRO" pitchFamily="50" charset="-128"/>
              </a:rPr>
              <a:t>尿器科</a:t>
            </a:r>
            <a:endParaRPr lang="en-US" altLang="ja-JP" sz="1400" b="1" dirty="0" smtClean="0">
              <a:latin typeface="HG丸ｺﾞｼｯｸM-PRO" pitchFamily="50" charset="-128"/>
              <a:ea typeface="HG丸ｺﾞｼｯｸM-PRO" pitchFamily="50" charset="-128"/>
            </a:endParaRPr>
          </a:p>
          <a:p>
            <a:endParaRPr lang="en-US" altLang="ja-JP" sz="1600" b="1" dirty="0" smtClean="0">
              <a:latin typeface="HG丸ｺﾞｼｯｸM-PRO" pitchFamily="50" charset="-128"/>
              <a:ea typeface="HG丸ｺﾞｼｯｸM-PRO" pitchFamily="50" charset="-128"/>
            </a:endParaRPr>
          </a:p>
          <a:p>
            <a:endParaRPr lang="ja-JP" altLang="en-US" sz="1400" dirty="0">
              <a:latin typeface="HG丸ｺﾞｼｯｸM-PRO" pitchFamily="50" charset="-128"/>
              <a:ea typeface="HG丸ｺﾞｼｯｸM-PRO" pitchFamily="50" charset="-128"/>
            </a:endParaRPr>
          </a:p>
        </p:txBody>
      </p:sp>
      <p:sp>
        <p:nvSpPr>
          <p:cNvPr id="12" name="コンテンツ プレースホルダー 4"/>
          <p:cNvSpPr txBox="1">
            <a:spLocks/>
          </p:cNvSpPr>
          <p:nvPr/>
        </p:nvSpPr>
        <p:spPr>
          <a:xfrm>
            <a:off x="3056848" y="3486973"/>
            <a:ext cx="2647378" cy="47525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r>
              <a:rPr lang="ja-JP" altLang="en-US" sz="1400" b="1" dirty="0">
                <a:latin typeface="HG丸ｺﾞｼｯｸM-PRO" pitchFamily="50" charset="-128"/>
                <a:ea typeface="HG丸ｺﾞｼｯｸM-PRO" pitchFamily="50" charset="-128"/>
              </a:rPr>
              <a:t>産婦人科</a:t>
            </a:r>
            <a:endParaRPr lang="en-US" altLang="ja-JP" sz="1400" b="1" dirty="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眼科</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頭頸部・耳鼻咽喉科</a:t>
            </a:r>
            <a:endParaRPr lang="en-US" altLang="ja-JP" sz="1400" b="1" dirty="0" smtClean="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放射線科</a:t>
            </a:r>
            <a:endParaRPr lang="en-US" altLang="ja-JP" sz="1400" b="1" dirty="0" smtClean="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麻酔科</a:t>
            </a:r>
            <a:endParaRPr lang="en-US" altLang="ja-JP" sz="1400" b="1" dirty="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ペインクリニック内科</a:t>
            </a:r>
            <a:endParaRPr lang="en-US" altLang="ja-JP" sz="1400" b="1" dirty="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緩和ケア内科</a:t>
            </a:r>
            <a:endParaRPr lang="en-US" altLang="ja-JP" sz="1400" b="1" dirty="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歯科口腔外科</a:t>
            </a:r>
            <a:endParaRPr lang="en-US" altLang="ja-JP" sz="1400" b="1" dirty="0">
              <a:latin typeface="HG丸ｺﾞｼｯｸM-PRO" pitchFamily="50" charset="-128"/>
              <a:ea typeface="HG丸ｺﾞｼｯｸM-PRO" pitchFamily="50" charset="-128"/>
            </a:endParaRPr>
          </a:p>
          <a:p>
            <a:r>
              <a:rPr lang="ja-JP" altLang="en-US" sz="1400" b="1" dirty="0">
                <a:latin typeface="HG丸ｺﾞｼｯｸM-PRO" pitchFamily="50" charset="-128"/>
                <a:ea typeface="HG丸ｺﾞｼｯｸM-PRO" pitchFamily="50" charset="-128"/>
              </a:rPr>
              <a:t>病理</a:t>
            </a:r>
            <a:r>
              <a:rPr lang="ja-JP" altLang="en-US" sz="1400" b="1" dirty="0" smtClean="0">
                <a:latin typeface="HG丸ｺﾞｼｯｸM-PRO" pitchFamily="50" charset="-128"/>
                <a:ea typeface="HG丸ｺﾞｼｯｸM-PRO" pitchFamily="50" charset="-128"/>
              </a:rPr>
              <a:t>診断科</a:t>
            </a:r>
            <a:endParaRPr lang="en-US" altLang="ja-JP" sz="1400" b="1" dirty="0" smtClean="0">
              <a:latin typeface="HG丸ｺﾞｼｯｸM-PRO" pitchFamily="50" charset="-128"/>
              <a:ea typeface="HG丸ｺﾞｼｯｸM-PRO" pitchFamily="50" charset="-128"/>
            </a:endParaRPr>
          </a:p>
          <a:p>
            <a:r>
              <a:rPr lang="ja-JP" altLang="en-US" sz="1400" b="1" dirty="0" smtClean="0">
                <a:latin typeface="HG丸ｺﾞｼｯｸM-PRO" pitchFamily="50" charset="-128"/>
                <a:ea typeface="HG丸ｺﾞｼｯｸM-PRO" pitchFamily="50" charset="-128"/>
              </a:rPr>
              <a:t>救急</a:t>
            </a:r>
            <a:endParaRPr lang="en-US" altLang="ja-JP" sz="1400" b="1" dirty="0" smtClean="0">
              <a:latin typeface="HG丸ｺﾞｼｯｸM-PRO" pitchFamily="50" charset="-128"/>
              <a:ea typeface="HG丸ｺﾞｼｯｸM-PRO" pitchFamily="50" charset="-128"/>
            </a:endParaRPr>
          </a:p>
          <a:p>
            <a:endParaRPr lang="en-US" altLang="ja-JP" sz="1400" b="1" dirty="0" smtClean="0">
              <a:latin typeface="HG丸ｺﾞｼｯｸM-PRO" pitchFamily="50" charset="-128"/>
              <a:ea typeface="HG丸ｺﾞｼｯｸM-PRO" pitchFamily="50" charset="-128"/>
            </a:endParaRPr>
          </a:p>
          <a:p>
            <a:pPr marL="0" indent="0">
              <a:buNone/>
            </a:pPr>
            <a:endParaRPr lang="en-US" altLang="ja-JP" sz="1400" b="1" dirty="0" smtClean="0">
              <a:latin typeface="HG丸ｺﾞｼｯｸM-PRO" pitchFamily="50" charset="-128"/>
              <a:ea typeface="HG丸ｺﾞｼｯｸM-PRO" pitchFamily="50" charset="-128"/>
            </a:endParaRPr>
          </a:p>
        </p:txBody>
      </p:sp>
      <p:sp>
        <p:nvSpPr>
          <p:cNvPr id="14" name="コンテンツ プレースホルダー 4"/>
          <p:cNvSpPr txBox="1">
            <a:spLocks/>
          </p:cNvSpPr>
          <p:nvPr/>
        </p:nvSpPr>
        <p:spPr>
          <a:xfrm>
            <a:off x="5342679" y="2882204"/>
            <a:ext cx="2520280" cy="47525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endParaRPr lang="ja-JP" altLang="en-US" sz="1400" dirty="0">
              <a:latin typeface="HG丸ｺﾞｼｯｸM-PRO" pitchFamily="50" charset="-128"/>
              <a:ea typeface="HG丸ｺﾞｼｯｸM-PRO" pitchFamily="50" charset="-128"/>
            </a:endParaRPr>
          </a:p>
        </p:txBody>
      </p:sp>
      <p:sp>
        <p:nvSpPr>
          <p:cNvPr id="2" name="テキスト ボックス 1"/>
          <p:cNvSpPr txBox="1"/>
          <p:nvPr/>
        </p:nvSpPr>
        <p:spPr>
          <a:xfrm>
            <a:off x="6943346" y="1114229"/>
            <a:ext cx="1828514" cy="276999"/>
          </a:xfrm>
          <a:prstGeom prst="rect">
            <a:avLst/>
          </a:prstGeom>
          <a:noFill/>
        </p:spPr>
        <p:txBody>
          <a:bodyPr wrap="square" rtlCol="0">
            <a:spAutoFit/>
          </a:bodyPr>
          <a:lstStyle/>
          <a:p>
            <a:r>
              <a:rPr lang="ja-JP" altLang="en-US" sz="1200" dirty="0" smtClean="0">
                <a:solidFill>
                  <a:prstClr val="black"/>
                </a:solidFill>
                <a:latin typeface="HG丸ｺﾞｼｯｸM-PRO" pitchFamily="50" charset="-128"/>
                <a:ea typeface="HG丸ｺﾞｼｯｸM-PRO" pitchFamily="50" charset="-128"/>
              </a:rPr>
              <a:t>令和</a:t>
            </a:r>
            <a:r>
              <a:rPr lang="en-US" altLang="ja-JP" sz="1200" dirty="0" smtClean="0">
                <a:solidFill>
                  <a:prstClr val="black"/>
                </a:solidFill>
                <a:latin typeface="HG丸ｺﾞｼｯｸM-PRO" pitchFamily="50" charset="-128"/>
                <a:ea typeface="HG丸ｺﾞｼｯｸM-PRO" pitchFamily="50" charset="-128"/>
              </a:rPr>
              <a:t>5</a:t>
            </a:r>
            <a:r>
              <a:rPr lang="ja-JP" altLang="en-US" sz="1200" dirty="0" smtClean="0">
                <a:solidFill>
                  <a:prstClr val="black"/>
                </a:solidFill>
                <a:latin typeface="HG丸ｺﾞｼｯｸM-PRO" pitchFamily="50" charset="-128"/>
                <a:ea typeface="HG丸ｺﾞｼｯｸM-PRO" pitchFamily="50" charset="-128"/>
              </a:rPr>
              <a:t>年</a:t>
            </a:r>
            <a:r>
              <a:rPr lang="en-US" altLang="ja-JP" sz="1200" dirty="0">
                <a:solidFill>
                  <a:prstClr val="black"/>
                </a:solidFill>
                <a:latin typeface="HG丸ｺﾞｼｯｸM-PRO" pitchFamily="50" charset="-128"/>
                <a:ea typeface="HG丸ｺﾞｼｯｸM-PRO" pitchFamily="50" charset="-128"/>
              </a:rPr>
              <a:t>4</a:t>
            </a:r>
            <a:r>
              <a:rPr lang="ja-JP" altLang="en-US" sz="1200" dirty="0">
                <a:solidFill>
                  <a:prstClr val="black"/>
                </a:solidFill>
                <a:latin typeface="HG丸ｺﾞｼｯｸM-PRO" pitchFamily="50" charset="-128"/>
                <a:ea typeface="HG丸ｺﾞｼｯｸM-PRO" pitchFamily="50" charset="-128"/>
              </a:rPr>
              <a:t>月</a:t>
            </a:r>
            <a:r>
              <a:rPr lang="en-US" altLang="ja-JP" sz="1200" dirty="0">
                <a:solidFill>
                  <a:prstClr val="black"/>
                </a:solidFill>
                <a:latin typeface="HG丸ｺﾞｼｯｸM-PRO" pitchFamily="50" charset="-128"/>
                <a:ea typeface="HG丸ｺﾞｼｯｸM-PRO" pitchFamily="50" charset="-128"/>
              </a:rPr>
              <a:t>1</a:t>
            </a:r>
            <a:r>
              <a:rPr lang="ja-JP" altLang="en-US" sz="1200" dirty="0">
                <a:solidFill>
                  <a:prstClr val="black"/>
                </a:solidFill>
                <a:latin typeface="HG丸ｺﾞｼｯｸM-PRO" pitchFamily="50" charset="-128"/>
                <a:ea typeface="HG丸ｺﾞｼｯｸM-PRO" pitchFamily="50" charset="-128"/>
              </a:rPr>
              <a:t>日現在</a:t>
            </a:r>
            <a:endParaRPr kumimoji="1" lang="ja-JP" altLang="en-US" dirty="0"/>
          </a:p>
        </p:txBody>
      </p:sp>
    </p:spTree>
    <p:extLst>
      <p:ext uri="{BB962C8B-B14F-4D97-AF65-F5344CB8AC3E}">
        <p14:creationId xmlns:p14="http://schemas.microsoft.com/office/powerpoint/2010/main" val="1063905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5604" r="37449"/>
          <a:stretch/>
        </p:blipFill>
        <p:spPr>
          <a:xfrm>
            <a:off x="4738546" y="3495514"/>
            <a:ext cx="1864273" cy="2978315"/>
          </a:xfrm>
          <a:prstGeom prst="rect">
            <a:avLst/>
          </a:prstGeom>
        </p:spPr>
      </p:pic>
      <p:sp>
        <p:nvSpPr>
          <p:cNvPr id="9" name="角丸四角形 8"/>
          <p:cNvSpPr/>
          <p:nvPr/>
        </p:nvSpPr>
        <p:spPr>
          <a:xfrm>
            <a:off x="630866" y="1527399"/>
            <a:ext cx="4610986" cy="186438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0" y="14664"/>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1027553"/>
              <a:ext cx="5971954" cy="461665"/>
            </a:xfrm>
            <a:prstGeom prst="rect">
              <a:avLst/>
            </a:prstGeom>
            <a:noFill/>
          </p:spPr>
          <p:txBody>
            <a:bodyPr wrap="square" rtlCol="0">
              <a:spAutoFit/>
            </a:bodyPr>
            <a:lstStyle/>
            <a:p>
              <a:r>
                <a:rPr kumimoji="1" lang="ja-JP" altLang="en-US" sz="2400" b="1" dirty="0" smtClean="0">
                  <a:solidFill>
                    <a:srgbClr val="FF0000"/>
                  </a:solidFill>
                  <a:latin typeface="HG丸ｺﾞｼｯｸM-PRO" pitchFamily="50" charset="-128"/>
                  <a:ea typeface="HG丸ｺﾞｼｯｸM-PRO" pitchFamily="50" charset="-128"/>
                </a:rPr>
                <a:t>研修</a:t>
              </a:r>
              <a:r>
                <a:rPr lang="ja-JP" altLang="en-US" sz="2400" b="1" dirty="0" smtClean="0">
                  <a:solidFill>
                    <a:srgbClr val="FF0000"/>
                  </a:solidFill>
                  <a:latin typeface="HG丸ｺﾞｼｯｸM-PRO" pitchFamily="50" charset="-128"/>
                  <a:ea typeface="HG丸ｺﾞｼｯｸM-PRO" pitchFamily="50" charset="-128"/>
                </a:rPr>
                <a:t>医室</a:t>
              </a:r>
              <a:endParaRPr kumimoji="1" lang="ja-JP" altLang="en-US" sz="2400" b="1" dirty="0">
                <a:solidFill>
                  <a:srgbClr val="FF0000"/>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テキスト ボックス 15"/>
          <p:cNvSpPr txBox="1"/>
          <p:nvPr/>
        </p:nvSpPr>
        <p:spPr>
          <a:xfrm>
            <a:off x="753626" y="1527399"/>
            <a:ext cx="4807202" cy="2308324"/>
          </a:xfrm>
          <a:prstGeom prst="rect">
            <a:avLst/>
          </a:prstGeom>
          <a:noFill/>
        </p:spPr>
        <p:txBody>
          <a:bodyPr wrap="square" rtlCol="0">
            <a:spAutoFit/>
          </a:bodyPr>
          <a:lstStyle/>
          <a:p>
            <a:r>
              <a:rPr lang="ja-JP" altLang="en-US" sz="1600" dirty="0" smtClean="0">
                <a:latin typeface="HG丸ｺﾞｼｯｸM-PRO" pitchFamily="50" charset="-128"/>
                <a:ea typeface="HG丸ｺﾞｼｯｸM-PRO" pitchFamily="50" charset="-128"/>
              </a:rPr>
              <a:t>・個人専用机</a:t>
            </a:r>
            <a:r>
              <a:rPr lang="en-US" altLang="ja-JP" sz="16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24</a:t>
            </a:r>
            <a:r>
              <a:rPr lang="ja-JP" altLang="en-US" sz="1600" dirty="0" smtClean="0">
                <a:latin typeface="HG丸ｺﾞｼｯｸM-PRO" pitchFamily="50" charset="-128"/>
                <a:ea typeface="HG丸ｺﾞｼｯｸM-PRO" pitchFamily="50" charset="-128"/>
              </a:rPr>
              <a:t>台</a:t>
            </a:r>
            <a:endParaRPr lang="en-US" altLang="ja-JP" sz="1600"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・パソコン（電子カルテ使用可）</a:t>
            </a:r>
            <a:r>
              <a:rPr lang="en-US" altLang="ja-JP" sz="16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5</a:t>
            </a:r>
            <a:r>
              <a:rPr lang="ja-JP" altLang="en-US" sz="1600" dirty="0" smtClean="0">
                <a:latin typeface="HG丸ｺﾞｼｯｸM-PRO" pitchFamily="50" charset="-128"/>
                <a:ea typeface="HG丸ｺﾞｼｯｸM-PRO" pitchFamily="50" charset="-128"/>
              </a:rPr>
              <a:t>台</a:t>
            </a:r>
            <a:endParaRPr lang="en-US" altLang="ja-JP" sz="1600"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・仮眠用ベッド　</a:t>
            </a:r>
            <a:r>
              <a:rPr lang="en-US" altLang="ja-JP" sz="16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2</a:t>
            </a:r>
            <a:r>
              <a:rPr lang="ja-JP" altLang="en-US" sz="1600" dirty="0" smtClean="0">
                <a:latin typeface="HG丸ｺﾞｼｯｸM-PRO" pitchFamily="50" charset="-128"/>
                <a:ea typeface="HG丸ｺﾞｼｯｸM-PRO" pitchFamily="50" charset="-128"/>
              </a:rPr>
              <a:t>台</a:t>
            </a:r>
            <a:endParaRPr lang="en-US" altLang="ja-JP" sz="1600"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・共有スペース</a:t>
            </a:r>
            <a:r>
              <a:rPr lang="ja-JP" altLang="en-US" sz="1600" dirty="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　  　有り</a:t>
            </a:r>
            <a:endParaRPr lang="en-US" altLang="ja-JP" sz="1600"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・個人のパソコン持込使用可・配線済み</a:t>
            </a:r>
            <a:endParaRPr lang="en-US" altLang="ja-JP" sz="1600"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・インターネット使用自由</a:t>
            </a:r>
            <a:r>
              <a:rPr lang="ja-JP" altLang="en-US" sz="1400" dirty="0" smtClean="0">
                <a:latin typeface="HG丸ｺﾞｼｯｸM-PRO" pitchFamily="50" charset="-128"/>
                <a:ea typeface="HG丸ｺﾞｼｯｸM-PRO" pitchFamily="50" charset="-128"/>
              </a:rPr>
              <a:t>（個人請求なし）</a:t>
            </a:r>
            <a:endParaRPr lang="en-US" altLang="ja-JP" sz="1400" dirty="0" smtClean="0">
              <a:latin typeface="HG丸ｺﾞｼｯｸM-PRO" pitchFamily="50" charset="-128"/>
              <a:ea typeface="HG丸ｺﾞｼｯｸM-PRO" pitchFamily="50" charset="-128"/>
            </a:endParaRPr>
          </a:p>
          <a:p>
            <a:r>
              <a:rPr lang="ja-JP" altLang="en-US" sz="1600" dirty="0" smtClean="0">
                <a:latin typeface="HG丸ｺﾞｼｯｸM-PRO" pitchFamily="50" charset="-128"/>
                <a:ea typeface="HG丸ｺﾞｼｯｸM-PRO" pitchFamily="50" charset="-128"/>
              </a:rPr>
              <a:t>・トレーニングマシン　有り</a:t>
            </a:r>
            <a:endParaRPr lang="en-US" altLang="ja-JP" sz="1400" dirty="0">
              <a:latin typeface="HG丸ｺﾞｼｯｸM-PRO" pitchFamily="50" charset="-128"/>
              <a:ea typeface="HG丸ｺﾞｼｯｸM-PRO" pitchFamily="50" charset="-128"/>
            </a:endParaRPr>
          </a:p>
          <a:p>
            <a:endParaRPr lang="en-US" altLang="ja-JP" sz="1600" dirty="0" smtClean="0">
              <a:latin typeface="HG丸ｺﾞｼｯｸM-PRO" pitchFamily="50" charset="-128"/>
              <a:ea typeface="HG丸ｺﾞｼｯｸM-PRO" pitchFamily="50" charset="-128"/>
            </a:endParaRPr>
          </a:p>
          <a:p>
            <a:endParaRPr kumimoji="1" lang="ja-JP" altLang="en-US" sz="1600" dirty="0">
              <a:latin typeface="HG丸ｺﾞｼｯｸM-PRO" pitchFamily="50" charset="-128"/>
              <a:ea typeface="HG丸ｺﾞｼｯｸM-PRO" pitchFamily="50" charset="-128"/>
            </a:endParaRPr>
          </a:p>
        </p:txBody>
      </p:sp>
      <p:pic>
        <p:nvPicPr>
          <p:cNvPr id="25" name="図 2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9838" r="2943"/>
          <a:stretch/>
        </p:blipFill>
        <p:spPr>
          <a:xfrm rot="5400000">
            <a:off x="6145862" y="4034667"/>
            <a:ext cx="2973118" cy="1917920"/>
          </a:xfrm>
          <a:prstGeom prst="rect">
            <a:avLst/>
          </a:prstGeom>
        </p:spPr>
      </p:pic>
      <p:pic>
        <p:nvPicPr>
          <p:cNvPr id="26" name="図 2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r="9043" b="12491"/>
          <a:stretch/>
        </p:blipFill>
        <p:spPr>
          <a:xfrm>
            <a:off x="2657546" y="3511490"/>
            <a:ext cx="2013492" cy="2962341"/>
          </a:xfrm>
          <a:prstGeom prst="rect">
            <a:avLst/>
          </a:prstGeom>
        </p:spPr>
      </p:pic>
      <p:pic>
        <p:nvPicPr>
          <p:cNvPr id="27" name="図 2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r="12305"/>
          <a:stretch/>
        </p:blipFill>
        <p:spPr>
          <a:xfrm rot="5400000">
            <a:off x="101225" y="4036706"/>
            <a:ext cx="2966763" cy="1907487"/>
          </a:xfrm>
          <a:prstGeom prst="rect">
            <a:avLst/>
          </a:prstGeom>
        </p:spPr>
      </p:pic>
      <p:cxnSp>
        <p:nvCxnSpPr>
          <p:cNvPr id="3" name="直線コネクタ 2"/>
          <p:cNvCxnSpPr/>
          <p:nvPr/>
        </p:nvCxnSpPr>
        <p:spPr>
          <a:xfrm>
            <a:off x="1041398" y="1834118"/>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22" name="直線コネクタ 21"/>
          <p:cNvCxnSpPr/>
          <p:nvPr/>
        </p:nvCxnSpPr>
        <p:spPr>
          <a:xfrm>
            <a:off x="995324" y="2057403"/>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28" name="直線コネクタ 27"/>
          <p:cNvCxnSpPr/>
          <p:nvPr/>
        </p:nvCxnSpPr>
        <p:spPr>
          <a:xfrm>
            <a:off x="1020726" y="2327044"/>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29" name="直線コネクタ 28"/>
          <p:cNvCxnSpPr/>
          <p:nvPr/>
        </p:nvCxnSpPr>
        <p:spPr>
          <a:xfrm>
            <a:off x="1041398" y="2560961"/>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0" name="直線コネクタ 29"/>
          <p:cNvCxnSpPr/>
          <p:nvPr/>
        </p:nvCxnSpPr>
        <p:spPr>
          <a:xfrm>
            <a:off x="1041398" y="2801681"/>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1" name="直線コネクタ 30"/>
          <p:cNvCxnSpPr/>
          <p:nvPr/>
        </p:nvCxnSpPr>
        <p:spPr>
          <a:xfrm>
            <a:off x="1043608" y="3068960"/>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2" name="直線コネクタ 31"/>
          <p:cNvCxnSpPr/>
          <p:nvPr/>
        </p:nvCxnSpPr>
        <p:spPr>
          <a:xfrm>
            <a:off x="1020726" y="3313480"/>
            <a:ext cx="3859618"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21" name="テキスト ボックス 20"/>
          <p:cNvSpPr txBox="1"/>
          <p:nvPr/>
        </p:nvSpPr>
        <p:spPr>
          <a:xfrm>
            <a:off x="630865" y="406145"/>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北見赤十字病院ってこんなところ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33" name="テキスト ボックス 32"/>
          <p:cNvSpPr txBox="1"/>
          <p:nvPr/>
        </p:nvSpPr>
        <p:spPr>
          <a:xfrm>
            <a:off x="1497612" y="6212221"/>
            <a:ext cx="7093769" cy="261610"/>
          </a:xfrm>
          <a:prstGeom prst="rect">
            <a:avLst/>
          </a:prstGeom>
          <a:noFill/>
        </p:spPr>
        <p:txBody>
          <a:bodyPr wrap="square" rtlCol="0">
            <a:spAutoFit/>
          </a:bodyPr>
          <a:lstStyle/>
          <a:p>
            <a:r>
              <a:rPr kumimoji="1" lang="ja-JP" altLang="en-US" sz="1100" dirty="0" smtClean="0">
                <a:solidFill>
                  <a:schemeClr val="bg1"/>
                </a:solidFill>
                <a:latin typeface="HG丸ｺﾞｼｯｸM-PRO" pitchFamily="50" charset="-128"/>
                <a:ea typeface="HG丸ｺﾞｼｯｸM-PRO" pitchFamily="50" charset="-128"/>
              </a:rPr>
              <a:t>筋トレマシン　　　　 　　　　        電カル</a:t>
            </a:r>
            <a:r>
              <a:rPr kumimoji="1" lang="en-US" altLang="ja-JP" sz="1100" dirty="0" smtClean="0">
                <a:solidFill>
                  <a:schemeClr val="bg1"/>
                </a:solidFill>
                <a:latin typeface="HG丸ｺﾞｼｯｸM-PRO" pitchFamily="50" charset="-128"/>
                <a:ea typeface="HG丸ｺﾞｼｯｸM-PRO" pitchFamily="50" charset="-128"/>
              </a:rPr>
              <a:t>PC</a:t>
            </a:r>
            <a:r>
              <a:rPr kumimoji="1" lang="ja-JP" altLang="en-US" sz="1100" dirty="0" smtClean="0">
                <a:solidFill>
                  <a:schemeClr val="bg1"/>
                </a:solidFill>
                <a:latin typeface="HG丸ｺﾞｼｯｸM-PRO" pitchFamily="50" charset="-128"/>
                <a:ea typeface="HG丸ｺﾞｼｯｸM-PRO" pitchFamily="50" charset="-128"/>
              </a:rPr>
              <a:t>　　　　　　　　</a:t>
            </a:r>
            <a:r>
              <a:rPr lang="ja-JP" altLang="en-US" sz="1100" dirty="0" smtClean="0">
                <a:solidFill>
                  <a:schemeClr val="bg1"/>
                </a:solidFill>
                <a:latin typeface="HG丸ｺﾞｼｯｸM-PRO" pitchFamily="50" charset="-128"/>
                <a:ea typeface="HG丸ｺﾞｼｯｸM-PRO" pitchFamily="50" charset="-128"/>
              </a:rPr>
              <a:t>共有スペース　　　　　　　　　　　仮眠室</a:t>
            </a:r>
            <a:r>
              <a:rPr kumimoji="1" lang="ja-JP" altLang="en-US" sz="1100" dirty="0" smtClean="0">
                <a:solidFill>
                  <a:schemeClr val="bg1"/>
                </a:solidFill>
                <a:latin typeface="HG丸ｺﾞｼｯｸM-PRO" pitchFamily="50" charset="-128"/>
                <a:ea typeface="HG丸ｺﾞｼｯｸM-PRO" pitchFamily="50" charset="-128"/>
              </a:rPr>
              <a:t>　　  </a:t>
            </a:r>
            <a:r>
              <a:rPr lang="ja-JP" altLang="en-US" sz="1100" dirty="0">
                <a:solidFill>
                  <a:schemeClr val="bg1"/>
                </a:solidFill>
                <a:latin typeface="HG丸ｺﾞｼｯｸM-PRO" pitchFamily="50" charset="-128"/>
                <a:ea typeface="HG丸ｺﾞｼｯｸM-PRO" pitchFamily="50" charset="-128"/>
              </a:rPr>
              <a:t> </a:t>
            </a:r>
            <a:r>
              <a:rPr lang="ja-JP" altLang="en-US" sz="1100" dirty="0" smtClean="0">
                <a:solidFill>
                  <a:schemeClr val="bg1"/>
                </a:solidFill>
                <a:latin typeface="HG丸ｺﾞｼｯｸM-PRO" pitchFamily="50" charset="-128"/>
                <a:ea typeface="HG丸ｺﾞｼｯｸM-PRO" pitchFamily="50" charset="-128"/>
              </a:rPr>
              <a:t> </a:t>
            </a:r>
            <a:r>
              <a:rPr kumimoji="1" lang="ja-JP" altLang="en-US" sz="1100" dirty="0" smtClean="0">
                <a:solidFill>
                  <a:schemeClr val="bg1"/>
                </a:solidFill>
                <a:latin typeface="HG丸ｺﾞｼｯｸM-PRO" pitchFamily="50" charset="-128"/>
                <a:ea typeface="HG丸ｺﾞｼｯｸM-PRO" pitchFamily="50" charset="-128"/>
              </a:rPr>
              <a:t>　</a:t>
            </a:r>
            <a:endParaRPr kumimoji="1" lang="ja-JP" altLang="en-US" sz="1100" dirty="0">
              <a:solidFill>
                <a:schemeClr val="bg1"/>
              </a:solidFill>
              <a:latin typeface="HG丸ｺﾞｼｯｸM-PRO" pitchFamily="50" charset="-128"/>
              <a:ea typeface="HG丸ｺﾞｼｯｸM-PRO" pitchFamily="50" charset="-128"/>
            </a:endParaRPr>
          </a:p>
        </p:txBody>
      </p:sp>
      <p:pic>
        <p:nvPicPr>
          <p:cNvPr id="2" name="図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3077" y="1132253"/>
            <a:ext cx="2908303" cy="2181227"/>
          </a:xfrm>
          <a:prstGeom prst="rect">
            <a:avLst/>
          </a:prstGeom>
        </p:spPr>
      </p:pic>
    </p:spTree>
    <p:extLst>
      <p:ext uri="{BB962C8B-B14F-4D97-AF65-F5344CB8AC3E}">
        <p14:creationId xmlns:p14="http://schemas.microsoft.com/office/powerpoint/2010/main" val="2513020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55" t="48574" r="32596" b="25258"/>
          <a:stretch/>
        </p:blipFill>
        <p:spPr bwMode="auto">
          <a:xfrm>
            <a:off x="2631710" y="1237165"/>
            <a:ext cx="5879499" cy="36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角丸四角形 21"/>
          <p:cNvSpPr/>
          <p:nvPr/>
        </p:nvSpPr>
        <p:spPr>
          <a:xfrm>
            <a:off x="501501" y="4688952"/>
            <a:ext cx="4706679" cy="181816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0" y="0"/>
            <a:ext cx="9144000" cy="6993652"/>
            <a:chOff x="0" y="1"/>
            <a:chExt cx="9144000" cy="6993652"/>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北見赤十字病院ってこんなところ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9936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5" name="コンテンツ プレースホルダー 4"/>
          <p:cNvSpPr txBox="1">
            <a:spLocks/>
          </p:cNvSpPr>
          <p:nvPr/>
        </p:nvSpPr>
        <p:spPr>
          <a:xfrm>
            <a:off x="573272" y="4688953"/>
            <a:ext cx="5121349" cy="247318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endParaRPr lang="en-US" altLang="ja-JP" sz="1800" dirty="0" smtClean="0">
              <a:latin typeface="HG丸ｺﾞｼｯｸM-PRO" pitchFamily="50" charset="-128"/>
              <a:ea typeface="HG丸ｺﾞｼｯｸM-PRO" pitchFamily="50" charset="-128"/>
            </a:endParaRPr>
          </a:p>
          <a:p>
            <a:r>
              <a:rPr lang="ja-JP" altLang="en-US" sz="1800" dirty="0" smtClean="0">
                <a:latin typeface="HG丸ｺﾞｼｯｸM-PRO" pitchFamily="50" charset="-128"/>
                <a:ea typeface="HG丸ｺﾞｼｯｸM-PRO" pitchFamily="50" charset="-128"/>
              </a:rPr>
              <a:t>平均外来患者数</a:t>
            </a:r>
            <a:r>
              <a:rPr lang="en-US" altLang="ja-JP" sz="1800" dirty="0" smtClean="0">
                <a:latin typeface="HG丸ｺﾞｼｯｸM-PRO" pitchFamily="50" charset="-128"/>
                <a:ea typeface="HG丸ｺﾞｼｯｸM-PRO" pitchFamily="50" charset="-128"/>
              </a:rPr>
              <a:t>/</a:t>
            </a:r>
            <a:r>
              <a:rPr lang="ja-JP" altLang="en-US" sz="1800" dirty="0" smtClean="0">
                <a:latin typeface="HG丸ｺﾞｼｯｸM-PRO" pitchFamily="50" charset="-128"/>
                <a:ea typeface="HG丸ｺﾞｼｯｸM-PRO" pitchFamily="50" charset="-128"/>
              </a:rPr>
              <a:t>日</a:t>
            </a:r>
            <a:r>
              <a:rPr lang="en-US" altLang="ja-JP" sz="1800" dirty="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1,169</a:t>
            </a:r>
            <a:r>
              <a:rPr lang="ja-JP" altLang="en-US" sz="1800" dirty="0" smtClean="0">
                <a:latin typeface="HG丸ｺﾞｼｯｸM-PRO" pitchFamily="50" charset="-128"/>
                <a:ea typeface="HG丸ｺﾞｼｯｸM-PRO" pitchFamily="50" charset="-128"/>
              </a:rPr>
              <a:t>人</a:t>
            </a:r>
            <a:endParaRPr lang="en-US" altLang="ja-JP" sz="1800" dirty="0" smtClean="0">
              <a:latin typeface="HG丸ｺﾞｼｯｸM-PRO" pitchFamily="50" charset="-128"/>
              <a:ea typeface="HG丸ｺﾞｼｯｸM-PRO" pitchFamily="50" charset="-128"/>
            </a:endParaRPr>
          </a:p>
          <a:p>
            <a:r>
              <a:rPr lang="ja-JP" altLang="en-US" sz="1800" dirty="0" smtClean="0">
                <a:latin typeface="HG丸ｺﾞｼｯｸM-PRO" pitchFamily="50" charset="-128"/>
                <a:ea typeface="HG丸ｺﾞｼｯｸM-PRO" pitchFamily="50" charset="-128"/>
              </a:rPr>
              <a:t>平均入院患者数</a:t>
            </a:r>
            <a:r>
              <a:rPr lang="en-US" altLang="ja-JP" sz="1800" dirty="0" smtClean="0">
                <a:latin typeface="HG丸ｺﾞｼｯｸM-PRO" pitchFamily="50" charset="-128"/>
                <a:ea typeface="HG丸ｺﾞｼｯｸM-PRO" pitchFamily="50" charset="-128"/>
              </a:rPr>
              <a:t>/</a:t>
            </a:r>
            <a:r>
              <a:rPr lang="ja-JP" altLang="en-US" sz="1800" dirty="0" smtClean="0">
                <a:latin typeface="HG丸ｺﾞｼｯｸM-PRO" pitchFamily="50" charset="-128"/>
                <a:ea typeface="HG丸ｺﾞｼｯｸM-PRO" pitchFamily="50" charset="-128"/>
              </a:rPr>
              <a:t>日</a:t>
            </a:r>
            <a:r>
              <a:rPr lang="en-US" altLang="ja-JP" sz="18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410</a:t>
            </a:r>
            <a:r>
              <a:rPr lang="ja-JP" altLang="en-US" sz="1800" dirty="0" smtClean="0">
                <a:latin typeface="HG丸ｺﾞｼｯｸM-PRO" pitchFamily="50" charset="-128"/>
                <a:ea typeface="HG丸ｺﾞｼｯｸM-PRO" pitchFamily="50" charset="-128"/>
              </a:rPr>
              <a:t>人</a:t>
            </a:r>
            <a:endParaRPr lang="en-US" altLang="ja-JP" sz="1800" dirty="0" smtClean="0">
              <a:latin typeface="HG丸ｺﾞｼｯｸM-PRO" pitchFamily="50" charset="-128"/>
              <a:ea typeface="HG丸ｺﾞｼｯｸM-PRO" pitchFamily="50" charset="-128"/>
            </a:endParaRPr>
          </a:p>
          <a:p>
            <a:r>
              <a:rPr lang="ja-JP" altLang="en-US" sz="1800" dirty="0">
                <a:latin typeface="HG丸ｺﾞｼｯｸM-PRO" pitchFamily="50" charset="-128"/>
                <a:ea typeface="HG丸ｺﾞｼｯｸM-PRO" pitchFamily="50" charset="-128"/>
              </a:rPr>
              <a:t>救急</a:t>
            </a:r>
            <a:r>
              <a:rPr lang="ja-JP" altLang="en-US" sz="1800" dirty="0" smtClean="0">
                <a:latin typeface="HG丸ｺﾞｼｯｸM-PRO" pitchFamily="50" charset="-128"/>
                <a:ea typeface="HG丸ｺﾞｼｯｸM-PRO" pitchFamily="50" charset="-128"/>
              </a:rPr>
              <a:t>患者総数</a:t>
            </a:r>
            <a:r>
              <a:rPr lang="en-US" altLang="ja-JP" sz="1800" dirty="0" smtClean="0">
                <a:latin typeface="HG丸ｺﾞｼｯｸM-PRO" pitchFamily="50" charset="-128"/>
                <a:ea typeface="HG丸ｺﾞｼｯｸM-PRO" pitchFamily="50" charset="-128"/>
              </a:rPr>
              <a:t>/</a:t>
            </a:r>
            <a:r>
              <a:rPr lang="ja-JP" altLang="en-US" sz="1800" dirty="0" smtClean="0">
                <a:latin typeface="HG丸ｺﾞｼｯｸM-PRO" pitchFamily="50" charset="-128"/>
                <a:ea typeface="HG丸ｺﾞｼｯｸM-PRO" pitchFamily="50" charset="-128"/>
              </a:rPr>
              <a:t>年間延べ</a:t>
            </a:r>
            <a:r>
              <a:rPr lang="ja-JP" altLang="en-US" sz="1800" dirty="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7,146</a:t>
            </a:r>
            <a:r>
              <a:rPr lang="ja-JP" altLang="en-US" sz="1800" dirty="0" smtClean="0">
                <a:latin typeface="HG丸ｺﾞｼｯｸM-PRO" pitchFamily="50" charset="-128"/>
                <a:ea typeface="HG丸ｺﾞｼｯｸM-PRO" pitchFamily="50" charset="-128"/>
              </a:rPr>
              <a:t>人  </a:t>
            </a:r>
            <a:endParaRPr lang="en-US" altLang="ja-JP" sz="1800" dirty="0" smtClean="0">
              <a:latin typeface="HG丸ｺﾞｼｯｸM-PRO" pitchFamily="50" charset="-128"/>
              <a:ea typeface="HG丸ｺﾞｼｯｸM-PRO" pitchFamily="50" charset="-128"/>
            </a:endParaRPr>
          </a:p>
          <a:p>
            <a:r>
              <a:rPr lang="ja-JP" altLang="en-US" sz="1800" dirty="0" smtClean="0">
                <a:latin typeface="HG丸ｺﾞｼｯｸM-PRO" pitchFamily="50" charset="-128"/>
                <a:ea typeface="HG丸ｺﾞｼｯｸM-PRO" pitchFamily="50" charset="-128"/>
              </a:rPr>
              <a:t>救急車台数</a:t>
            </a:r>
            <a:r>
              <a:rPr lang="en-US" altLang="ja-JP" sz="1800" dirty="0" smtClean="0">
                <a:latin typeface="HG丸ｺﾞｼｯｸM-PRO" pitchFamily="50" charset="-128"/>
                <a:ea typeface="HG丸ｺﾞｼｯｸM-PRO" pitchFamily="50" charset="-128"/>
              </a:rPr>
              <a:t>/</a:t>
            </a:r>
            <a:r>
              <a:rPr lang="ja-JP" altLang="en-US" sz="1800" dirty="0" smtClean="0">
                <a:latin typeface="HG丸ｺﾞｼｯｸM-PRO" pitchFamily="50" charset="-128"/>
                <a:ea typeface="HG丸ｺﾞｼｯｸM-PRO" pitchFamily="50" charset="-128"/>
              </a:rPr>
              <a:t>年間延べ</a:t>
            </a:r>
            <a:r>
              <a:rPr lang="en-US" altLang="ja-JP" sz="1800" dirty="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 </a:t>
            </a:r>
            <a:r>
              <a:rPr lang="ja-JP" altLang="en-US" sz="1800" dirty="0" smtClean="0">
                <a:latin typeface="HG丸ｺﾞｼｯｸM-PRO" pitchFamily="50" charset="-128"/>
                <a:ea typeface="HG丸ｺﾞｼｯｸM-PRO" pitchFamily="50" charset="-128"/>
              </a:rPr>
              <a:t> </a:t>
            </a:r>
            <a:r>
              <a:rPr lang="en-US" altLang="ja-JP" sz="1800" dirty="0" smtClean="0">
                <a:latin typeface="HG丸ｺﾞｼｯｸM-PRO" pitchFamily="50" charset="-128"/>
                <a:ea typeface="HG丸ｺﾞｼｯｸM-PRO" pitchFamily="50" charset="-128"/>
              </a:rPr>
              <a:t> 3,741</a:t>
            </a:r>
            <a:r>
              <a:rPr lang="ja-JP" altLang="en-US" sz="1800" dirty="0" smtClean="0">
                <a:latin typeface="HG丸ｺﾞｼｯｸM-PRO" pitchFamily="50" charset="-128"/>
                <a:ea typeface="HG丸ｺﾞｼｯｸM-PRO" pitchFamily="50" charset="-128"/>
              </a:rPr>
              <a:t>件</a:t>
            </a:r>
            <a:endParaRPr lang="en-US" altLang="ja-JP" sz="1800" dirty="0" smtClean="0">
              <a:latin typeface="HG丸ｺﾞｼｯｸM-PRO" pitchFamily="50" charset="-128"/>
              <a:ea typeface="HG丸ｺﾞｼｯｸM-PRO" pitchFamily="50" charset="-128"/>
            </a:endParaRPr>
          </a:p>
          <a:p>
            <a:endParaRPr lang="ja-JP" altLang="en-US" sz="1600" dirty="0"/>
          </a:p>
        </p:txBody>
      </p:sp>
      <p:sp>
        <p:nvSpPr>
          <p:cNvPr id="16" name="コンテンツ プレースホルダー 4"/>
          <p:cNvSpPr>
            <a:spLocks noGrp="1"/>
          </p:cNvSpPr>
          <p:nvPr>
            <p:ph sz="half" idx="1"/>
          </p:nvPr>
        </p:nvSpPr>
        <p:spPr>
          <a:xfrm>
            <a:off x="501501" y="1415533"/>
            <a:ext cx="8270361" cy="2929047"/>
          </a:xfrm>
        </p:spPr>
        <p:txBody>
          <a:bodyPr>
            <a:noAutofit/>
          </a:bodyPr>
          <a:lstStyle/>
          <a:p>
            <a:pPr marL="0" indent="0">
              <a:buNone/>
            </a:pPr>
            <a:r>
              <a:rPr lang="ja-JP" altLang="en-US" sz="2400" b="1" dirty="0" smtClean="0">
                <a:solidFill>
                  <a:srgbClr val="FF0000"/>
                </a:solidFill>
                <a:latin typeface="HG丸ｺﾞｼｯｸM-PRO" pitchFamily="50" charset="-128"/>
                <a:ea typeface="HG丸ｺﾞｼｯｸM-PRO" pitchFamily="50" charset="-128"/>
              </a:rPr>
              <a:t>オホーツク三次医療圏の地方センター病院</a:t>
            </a:r>
            <a:endParaRPr lang="en-US" altLang="ja-JP" sz="2400" b="1" dirty="0" smtClean="0">
              <a:solidFill>
                <a:srgbClr val="FF0000"/>
              </a:solidFill>
              <a:latin typeface="HG丸ｺﾞｼｯｸM-PRO" pitchFamily="50" charset="-128"/>
              <a:ea typeface="HG丸ｺﾞｼｯｸM-PRO" pitchFamily="50" charset="-128"/>
            </a:endParaRPr>
          </a:p>
          <a:p>
            <a:pPr marL="0" indent="0">
              <a:buNone/>
            </a:pPr>
            <a:r>
              <a:rPr lang="ja-JP" altLang="en-US" sz="2400" b="1" dirty="0" smtClean="0">
                <a:solidFill>
                  <a:srgbClr val="FF0000"/>
                </a:solidFill>
                <a:latin typeface="HG丸ｺﾞｼｯｸM-PRO" pitchFamily="50" charset="-128"/>
                <a:ea typeface="HG丸ｺﾞｼｯｸM-PRO" pitchFamily="50" charset="-128"/>
              </a:rPr>
              <a:t>オホーツク圏域の高度急性期・急性期医療を担う中核病院</a:t>
            </a:r>
            <a:endParaRPr lang="en-US" altLang="ja-JP" sz="2400" b="1" dirty="0" smtClean="0">
              <a:solidFill>
                <a:srgbClr val="FF0000"/>
              </a:solidFill>
              <a:latin typeface="HG丸ｺﾞｼｯｸM-PRO" pitchFamily="50" charset="-128"/>
              <a:ea typeface="HG丸ｺﾞｼｯｸM-PRO" pitchFamily="50" charset="-128"/>
            </a:endParaRPr>
          </a:p>
          <a:p>
            <a:pPr marL="0" indent="0">
              <a:buNone/>
            </a:pPr>
            <a:endParaRPr lang="en-US" altLang="ja-JP" sz="1600" dirty="0" smtClean="0">
              <a:latin typeface="HG丸ｺﾞｼｯｸM-PRO" pitchFamily="50" charset="-128"/>
              <a:ea typeface="HG丸ｺﾞｼｯｸM-PRO" pitchFamily="50" charset="-128"/>
            </a:endParaRPr>
          </a:p>
          <a:p>
            <a:pPr marL="0" indent="0">
              <a:buNone/>
            </a:pPr>
            <a:r>
              <a:rPr lang="ja-JP" altLang="en-US" sz="1800" dirty="0" smtClean="0">
                <a:latin typeface="HG丸ｺﾞｼｯｸM-PRO" pitchFamily="50" charset="-128"/>
                <a:ea typeface="HG丸ｺﾞｼｯｸM-PRO" pitchFamily="50" charset="-128"/>
              </a:rPr>
              <a:t>・オホーツク圏唯一の救命救急センター</a:t>
            </a:r>
            <a:endParaRPr lang="en-US" altLang="ja-JP" sz="1800" dirty="0" smtClean="0">
              <a:latin typeface="HG丸ｺﾞｼｯｸM-PRO" pitchFamily="50" charset="-128"/>
              <a:ea typeface="HG丸ｺﾞｼｯｸM-PRO" pitchFamily="50" charset="-128"/>
            </a:endParaRPr>
          </a:p>
          <a:p>
            <a:pPr marL="0" indent="0">
              <a:buNone/>
            </a:pPr>
            <a:r>
              <a:rPr lang="ja-JP" altLang="en-US" sz="1800" dirty="0" smtClean="0">
                <a:latin typeface="HG丸ｺﾞｼｯｸM-PRO" pitchFamily="50" charset="-128"/>
                <a:ea typeface="HG丸ｺﾞｼｯｸM-PRO" pitchFamily="50" charset="-128"/>
              </a:rPr>
              <a:t>・地方医療支援病院</a:t>
            </a:r>
            <a:endParaRPr lang="en-US" altLang="ja-JP" sz="1800" dirty="0" smtClean="0">
              <a:latin typeface="HG丸ｺﾞｼｯｸM-PRO" pitchFamily="50" charset="-128"/>
              <a:ea typeface="HG丸ｺﾞｼｯｸM-PRO" pitchFamily="50" charset="-128"/>
            </a:endParaRPr>
          </a:p>
          <a:p>
            <a:pPr marL="0" indent="0">
              <a:buNone/>
            </a:pPr>
            <a:r>
              <a:rPr lang="ja-JP" altLang="en-US" sz="1800" dirty="0" smtClean="0">
                <a:latin typeface="HG丸ｺﾞｼｯｸM-PRO" pitchFamily="50" charset="-128"/>
                <a:ea typeface="HG丸ｺﾞｼｯｸM-PRO" pitchFamily="50" charset="-128"/>
              </a:rPr>
              <a:t>・がん診療連携拠点病院</a:t>
            </a:r>
            <a:endParaRPr lang="en-US" altLang="ja-JP" sz="1800" dirty="0" smtClean="0">
              <a:latin typeface="HG丸ｺﾞｼｯｸM-PRO" pitchFamily="50" charset="-128"/>
              <a:ea typeface="HG丸ｺﾞｼｯｸM-PRO" pitchFamily="50" charset="-128"/>
            </a:endParaRPr>
          </a:p>
          <a:p>
            <a:pPr marL="0" indent="0">
              <a:buNone/>
            </a:pPr>
            <a:r>
              <a:rPr lang="ja-JP" altLang="en-US" sz="1800" dirty="0" smtClean="0">
                <a:latin typeface="HG丸ｺﾞｼｯｸM-PRO" pitchFamily="50" charset="-128"/>
                <a:ea typeface="HG丸ｺﾞｼｯｸM-PRO" pitchFamily="50" charset="-128"/>
              </a:rPr>
              <a:t>・総合周産期母子医療センター</a:t>
            </a:r>
            <a:endParaRPr lang="en-US" altLang="ja-JP" sz="1800" dirty="0" smtClean="0">
              <a:latin typeface="HG丸ｺﾞｼｯｸM-PRO" pitchFamily="50" charset="-128"/>
              <a:ea typeface="HG丸ｺﾞｼｯｸM-PRO" pitchFamily="50" charset="-128"/>
            </a:endParaRPr>
          </a:p>
          <a:p>
            <a:pPr marL="0" indent="0">
              <a:buNone/>
            </a:pPr>
            <a:r>
              <a:rPr lang="ja-JP" altLang="en-US" sz="1800" dirty="0" smtClean="0">
                <a:latin typeface="HG丸ｺﾞｼｯｸM-PRO" pitchFamily="50" charset="-128"/>
                <a:ea typeface="HG丸ｺﾞｼｯｸM-PRO" pitchFamily="50" charset="-128"/>
              </a:rPr>
              <a:t>・認知症疾患医療センター　など</a:t>
            </a:r>
            <a:endParaRPr lang="en-US" altLang="ja-JP" sz="1800" dirty="0">
              <a:latin typeface="HG丸ｺﾞｼｯｸM-PRO" pitchFamily="50" charset="-128"/>
              <a:ea typeface="HG丸ｺﾞｼｯｸM-PRO" pitchFamily="50" charset="-128"/>
            </a:endParaRPr>
          </a:p>
          <a:p>
            <a:pPr marL="0" indent="0">
              <a:buNone/>
            </a:pPr>
            <a:endParaRPr lang="en-US" altLang="ja-JP" sz="1800" dirty="0">
              <a:latin typeface="HG丸ｺﾞｼｯｸM-PRO" pitchFamily="50" charset="-128"/>
              <a:ea typeface="HG丸ｺﾞｼｯｸM-PRO" pitchFamily="50" charset="-128"/>
            </a:endParaRPr>
          </a:p>
          <a:p>
            <a:pPr marL="0" indent="0">
              <a:buNone/>
            </a:pPr>
            <a:endParaRPr lang="ja-JP" altLang="en-US" sz="2000" b="1" dirty="0">
              <a:effectLst>
                <a:outerShdw blurRad="38100" dist="38100" dir="2700000" algn="tl">
                  <a:srgbClr val="000000">
                    <a:alpha val="43137"/>
                  </a:srgbClr>
                </a:outerShdw>
              </a:effectLst>
            </a:endParaRPr>
          </a:p>
          <a:p>
            <a:pPr marL="0" indent="0">
              <a:buNone/>
            </a:pPr>
            <a:r>
              <a:rPr kumimoji="1" lang="ja-JP" altLang="en-US" sz="1800" dirty="0" smtClean="0"/>
              <a:t>　　　　　　　　</a:t>
            </a:r>
            <a:endParaRPr kumimoji="1" lang="en-US" altLang="ja-JP" sz="1800" dirty="0" smtClean="0"/>
          </a:p>
          <a:p>
            <a:pPr marL="0" indent="0">
              <a:buNone/>
            </a:pPr>
            <a:r>
              <a:rPr kumimoji="1" lang="ja-JP" altLang="en-US" sz="1800" dirty="0" smtClean="0"/>
              <a:t>　</a:t>
            </a:r>
            <a:endParaRPr kumimoji="1" lang="en-US" altLang="ja-JP" sz="1800" dirty="0" smtClean="0"/>
          </a:p>
          <a:p>
            <a:pPr marL="0" indent="0">
              <a:buNone/>
            </a:pPr>
            <a:endParaRPr kumimoji="1" lang="en-US" altLang="ja-JP" sz="1800" dirty="0" smtClean="0"/>
          </a:p>
          <a:p>
            <a:pPr marL="0" indent="0">
              <a:buNone/>
            </a:pPr>
            <a:r>
              <a:rPr kumimoji="1" lang="ja-JP" altLang="en-US" sz="1800" dirty="0" smtClean="0"/>
              <a:t>　　</a:t>
            </a:r>
            <a:endParaRPr kumimoji="1" lang="ja-JP" altLang="en-US" sz="1800" dirty="0"/>
          </a:p>
        </p:txBody>
      </p:sp>
      <p:sp>
        <p:nvSpPr>
          <p:cNvPr id="23" name="テキスト ボックス 22"/>
          <p:cNvSpPr txBox="1"/>
          <p:nvPr/>
        </p:nvSpPr>
        <p:spPr>
          <a:xfrm>
            <a:off x="501501" y="4688952"/>
            <a:ext cx="1595468" cy="261610"/>
          </a:xfrm>
          <a:prstGeom prst="rect">
            <a:avLst/>
          </a:prstGeom>
          <a:noFill/>
        </p:spPr>
        <p:txBody>
          <a:bodyPr wrap="square" rtlCol="0">
            <a:spAutoFit/>
          </a:bodyPr>
          <a:lstStyle/>
          <a:p>
            <a:pPr algn="r"/>
            <a:r>
              <a:rPr lang="ja-JP" altLang="en-US" sz="1100" dirty="0" smtClean="0">
                <a:latin typeface="HG丸ｺﾞｼｯｸM-PRO" pitchFamily="50" charset="-128"/>
                <a:ea typeface="HG丸ｺﾞｼｯｸM-PRO" pitchFamily="50" charset="-128"/>
              </a:rPr>
              <a:t>（</a:t>
            </a:r>
            <a:r>
              <a:rPr lang="en-US" altLang="ja-JP" sz="1100" dirty="0" smtClean="0">
                <a:latin typeface="HG丸ｺﾞｼｯｸM-PRO" pitchFamily="50" charset="-128"/>
                <a:ea typeface="HG丸ｺﾞｼｯｸM-PRO" pitchFamily="50" charset="-128"/>
              </a:rPr>
              <a:t>2022</a:t>
            </a:r>
            <a:r>
              <a:rPr lang="ja-JP" altLang="en-US" sz="1100" dirty="0" smtClean="0">
                <a:latin typeface="HG丸ｺﾞｼｯｸM-PRO" pitchFamily="50" charset="-128"/>
                <a:ea typeface="HG丸ｺﾞｼｯｸM-PRO" pitchFamily="50" charset="-128"/>
              </a:rPr>
              <a:t>年度実績）</a:t>
            </a:r>
            <a:endParaRPr kumimoji="1" lang="ja-JP" altLang="en-US" sz="1100" dirty="0">
              <a:latin typeface="HG丸ｺﾞｼｯｸM-PRO" pitchFamily="50" charset="-128"/>
              <a:ea typeface="HG丸ｺﾞｼｯｸM-PRO" pitchFamily="50" charset="-128"/>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377" y="4274664"/>
            <a:ext cx="3206249" cy="221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100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0" y="0"/>
            <a:ext cx="9144000" cy="6858000"/>
            <a:chOff x="0" y="1"/>
            <a:chExt cx="9144000" cy="6858000"/>
          </a:xfrm>
        </p:grpSpPr>
        <p:sp>
          <p:nvSpPr>
            <p:cNvPr id="18" name="正方形/長方形 17"/>
            <p:cNvSpPr/>
            <p:nvPr/>
          </p:nvSpPr>
          <p:spPr>
            <a:xfrm>
              <a:off x="0" y="406613"/>
              <a:ext cx="9144000" cy="562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30865" y="406146"/>
              <a:ext cx="5971954" cy="523220"/>
            </a:xfrm>
            <a:prstGeom prst="rect">
              <a:avLst/>
            </a:prstGeom>
            <a:noFill/>
          </p:spPr>
          <p:txBody>
            <a:bodyPr wrap="square" rtlCol="0">
              <a:spAutoFit/>
            </a:bodyPr>
            <a:lstStyle/>
            <a:p>
              <a:r>
                <a:rPr kumimoji="1" lang="ja-JP" altLang="en-US" sz="2800" b="1" dirty="0" smtClean="0">
                  <a:solidFill>
                    <a:schemeClr val="tx2">
                      <a:lumMod val="60000"/>
                      <a:lumOff val="40000"/>
                    </a:schemeClr>
                  </a:solidFill>
                  <a:latin typeface="HG丸ｺﾞｼｯｸM-PRO" pitchFamily="50" charset="-128"/>
                  <a:ea typeface="HG丸ｺﾞｼｯｸM-PRO" pitchFamily="50" charset="-128"/>
                </a:rPr>
                <a:t>北見赤十字病院ってこんなところ</a:t>
              </a:r>
              <a:endParaRPr kumimoji="1" lang="ja-JP" altLang="en-US" sz="2800" b="1" dirty="0">
                <a:solidFill>
                  <a:schemeClr val="tx2">
                    <a:lumMod val="60000"/>
                    <a:lumOff val="40000"/>
                  </a:schemeClr>
                </a:solidFill>
                <a:latin typeface="HG丸ｺﾞｼｯｸM-PRO" pitchFamily="50" charset="-128"/>
                <a:ea typeface="HG丸ｺﾞｼｯｸM-PRO" pitchFamily="50" charset="-128"/>
              </a:endParaRPr>
            </a:p>
          </p:txBody>
        </p:sp>
        <p:sp>
          <p:nvSpPr>
            <p:cNvPr id="20" name="正方形/長方形 19"/>
            <p:cNvSpPr/>
            <p:nvPr/>
          </p:nvSpPr>
          <p:spPr>
            <a:xfrm>
              <a:off x="145467" y="1"/>
              <a:ext cx="117074"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コンテンツ プレースホルダー 2"/>
          <p:cNvSpPr txBox="1">
            <a:spLocks/>
          </p:cNvSpPr>
          <p:nvPr/>
        </p:nvSpPr>
        <p:spPr bwMode="auto">
          <a:xfrm>
            <a:off x="441960" y="1359934"/>
            <a:ext cx="841047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buFont typeface="Arial" panose="020B0604020202020204" pitchFamily="34" charset="0"/>
              <a:buNone/>
            </a:pPr>
            <a:r>
              <a:rPr lang="ja-JP" altLang="en-US" b="1" dirty="0">
                <a:solidFill>
                  <a:srgbClr val="FF0000"/>
                </a:solidFill>
                <a:latin typeface="HG丸ｺﾞｼｯｸM-PRO" pitchFamily="50" charset="-128"/>
                <a:ea typeface="HG丸ｺﾞｼｯｸM-PRO" pitchFamily="50" charset="-128"/>
              </a:rPr>
              <a:t>オホーツク圏唯一の救命救急センター</a:t>
            </a:r>
            <a:endParaRPr lang="en-US" altLang="ja-JP" b="1" dirty="0">
              <a:solidFill>
                <a:srgbClr val="FF0000"/>
              </a:solidFill>
              <a:latin typeface="HG丸ｺﾞｼｯｸM-PRO" pitchFamily="50" charset="-128"/>
              <a:ea typeface="HG丸ｺﾞｼｯｸM-PRO" pitchFamily="50" charset="-128"/>
            </a:endParaRPr>
          </a:p>
        </p:txBody>
      </p:sp>
      <p:sp>
        <p:nvSpPr>
          <p:cNvPr id="11" name="コンテンツ プレースホルダー 2"/>
          <p:cNvSpPr txBox="1">
            <a:spLocks/>
          </p:cNvSpPr>
          <p:nvPr/>
        </p:nvSpPr>
        <p:spPr bwMode="auto">
          <a:xfrm>
            <a:off x="594360" y="2293121"/>
            <a:ext cx="8412006" cy="45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lnSpc>
                <a:spcPts val="2000"/>
              </a:lnSpc>
              <a:spcBef>
                <a:spcPct val="20000"/>
              </a:spcBef>
              <a:spcAft>
                <a:spcPts val="600"/>
              </a:spcAft>
              <a:buFont typeface="Arial" panose="020B0604020202020204" pitchFamily="34" charset="0"/>
              <a:buNone/>
            </a:pPr>
            <a:r>
              <a:rPr lang="ja-JP" altLang="en-US" dirty="0">
                <a:latin typeface="HG丸ｺﾞｼｯｸM-PRO" pitchFamily="50" charset="-128"/>
                <a:ea typeface="HG丸ｺﾞｼｯｸM-PRO" pitchFamily="50" charset="-128"/>
              </a:rPr>
              <a:t>救急医療に</a:t>
            </a:r>
            <a:r>
              <a:rPr lang="ja-JP" altLang="en-US" dirty="0" smtClean="0">
                <a:latin typeface="HG丸ｺﾞｼｯｸM-PRO" pitchFamily="50" charset="-128"/>
                <a:ea typeface="HG丸ｺﾞｼｯｸM-PRO" pitchFamily="50" charset="-128"/>
              </a:rPr>
              <a:t>関して広大</a:t>
            </a:r>
            <a:r>
              <a:rPr lang="ja-JP" altLang="en-US" dirty="0">
                <a:latin typeface="HG丸ｺﾞｼｯｸM-PRO" pitchFamily="50" charset="-128"/>
                <a:ea typeface="HG丸ｺﾞｼｯｸM-PRO" pitchFamily="50" charset="-128"/>
              </a:rPr>
              <a:t>な面積をカバーしなければ</a:t>
            </a:r>
            <a:r>
              <a:rPr lang="ja-JP" altLang="en-US" dirty="0" smtClean="0">
                <a:latin typeface="HG丸ｺﾞｼｯｸM-PRO" pitchFamily="50" charset="-128"/>
                <a:ea typeface="HG丸ｺﾞｼｯｸM-PRO" pitchFamily="50" charset="-128"/>
              </a:rPr>
              <a:t>ならない</a:t>
            </a:r>
            <a:endParaRPr lang="en-US" altLang="ja-JP" b="1" dirty="0"/>
          </a:p>
        </p:txBody>
      </p:sp>
      <p:sp>
        <p:nvSpPr>
          <p:cNvPr id="12" name="コンテンツ プレースホルダー 2"/>
          <p:cNvSpPr txBox="1">
            <a:spLocks/>
          </p:cNvSpPr>
          <p:nvPr/>
        </p:nvSpPr>
        <p:spPr bwMode="auto">
          <a:xfrm>
            <a:off x="365997" y="2843327"/>
            <a:ext cx="8412006" cy="51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pPr>
            <a:r>
              <a:rPr lang="ja-JP" altLang="en-US" sz="1800"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最後</a:t>
            </a:r>
            <a:r>
              <a:rPr lang="ja-JP" altLang="en-US" dirty="0">
                <a:latin typeface="HG丸ｺﾞｼｯｸM-PRO" pitchFamily="50" charset="-128"/>
                <a:ea typeface="HG丸ｺﾞｼｯｸM-PRO" pitchFamily="50" charset="-128"/>
              </a:rPr>
              <a:t>まで引き受けるという気概が</a:t>
            </a:r>
            <a:r>
              <a:rPr lang="ja-JP" altLang="en-US" dirty="0" smtClean="0">
                <a:latin typeface="HG丸ｺﾞｼｯｸM-PRO" pitchFamily="50" charset="-128"/>
                <a:ea typeface="HG丸ｺﾞｼｯｸM-PRO" pitchFamily="50" charset="-128"/>
              </a:rPr>
              <a:t>強い</a:t>
            </a:r>
            <a:endParaRPr lang="en-US" altLang="ja-JP" b="1" dirty="0"/>
          </a:p>
        </p:txBody>
      </p:sp>
      <p:sp>
        <p:nvSpPr>
          <p:cNvPr id="22" name="右矢印 21"/>
          <p:cNvSpPr>
            <a:spLocks noChangeArrowheads="1"/>
          </p:cNvSpPr>
          <p:nvPr/>
        </p:nvSpPr>
        <p:spPr bwMode="auto">
          <a:xfrm>
            <a:off x="705295" y="2790217"/>
            <a:ext cx="708837" cy="588372"/>
          </a:xfrm>
          <a:prstGeom prst="rightArrow">
            <a:avLst>
              <a:gd name="adj1" fmla="val 50000"/>
              <a:gd name="adj2" fmla="val 50000"/>
            </a:avLst>
          </a:prstGeom>
          <a:solidFill>
            <a:srgbClr val="27B9FF"/>
          </a:solidFill>
          <a:ln w="12700">
            <a:solidFill>
              <a:srgbClr val="2BB3FC"/>
            </a:solidFill>
            <a:miter lim="800000"/>
            <a:headEnd/>
            <a:tailEnd/>
          </a:ln>
          <a:effectLst>
            <a:outerShdw blurRad="39999" dist="23000" algn="bl" rotWithShape="0">
              <a:srgbClr val="808080">
                <a:alpha val="39999"/>
              </a:srgbClr>
            </a:outerShdw>
          </a:effectLst>
        </p:spPr>
        <p:txBody>
          <a:bodyPr/>
          <a:lstStyle/>
          <a:p>
            <a:pPr fontAlgn="auto">
              <a:spcBef>
                <a:spcPts val="0"/>
              </a:spcBef>
              <a:spcAft>
                <a:spcPts val="0"/>
              </a:spcAft>
              <a:defRPr/>
            </a:pPr>
            <a:endParaRPr lang="ja-JP" altLang="en-US">
              <a:solidFill>
                <a:schemeClr val="lt1"/>
              </a:solidFill>
              <a:latin typeface="+mn-lt"/>
              <a:ea typeface="+mn-ea"/>
            </a:endParaRPr>
          </a:p>
        </p:txBody>
      </p:sp>
      <p:sp>
        <p:nvSpPr>
          <p:cNvPr id="24" name="コンテンツ プレースホルダー 2"/>
          <p:cNvSpPr txBox="1">
            <a:spLocks/>
          </p:cNvSpPr>
          <p:nvPr/>
        </p:nvSpPr>
        <p:spPr bwMode="auto">
          <a:xfrm>
            <a:off x="612088" y="4065294"/>
            <a:ext cx="8412006" cy="96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a:lnSpc>
                <a:spcPts val="3500"/>
              </a:lnSpc>
            </a:pPr>
            <a:r>
              <a:rPr lang="ja-JP" altLang="en-US" dirty="0" smtClean="0">
                <a:latin typeface="HG丸ｺﾞｼｯｸM-PRO" pitchFamily="50" charset="-128"/>
                <a:ea typeface="HG丸ｺﾞｼｯｸM-PRO" pitchFamily="50" charset="-128"/>
              </a:rPr>
              <a:t>上級研修医や上級医の指導を受けながら、</a:t>
            </a:r>
            <a:endParaRPr lang="en-US" altLang="ja-JP" dirty="0" smtClean="0">
              <a:latin typeface="HG丸ｺﾞｼｯｸM-PRO" pitchFamily="50" charset="-128"/>
              <a:ea typeface="HG丸ｺﾞｼｯｸM-PRO" pitchFamily="50" charset="-128"/>
            </a:endParaRPr>
          </a:p>
          <a:p>
            <a:pPr>
              <a:lnSpc>
                <a:spcPts val="3500"/>
              </a:lnSpc>
            </a:pPr>
            <a:r>
              <a:rPr lang="ja-JP" altLang="en-US" dirty="0" smtClean="0">
                <a:latin typeface="HG丸ｺﾞｼｯｸM-PRO" pitchFamily="50" charset="-128"/>
                <a:ea typeface="HG丸ｺﾞｼｯｸM-PRO" pitchFamily="50" charset="-128"/>
              </a:rPr>
              <a:t>ファーストタッチから診療を行う</a:t>
            </a:r>
            <a:endParaRPr lang="en-US" altLang="ja-JP" dirty="0">
              <a:latin typeface="HG丸ｺﾞｼｯｸM-PRO" pitchFamily="50" charset="-128"/>
              <a:ea typeface="HG丸ｺﾞｼｯｸM-PRO" pitchFamily="50" charset="-128"/>
            </a:endParaRPr>
          </a:p>
        </p:txBody>
      </p:sp>
      <p:sp>
        <p:nvSpPr>
          <p:cNvPr id="25" name="コンテンツ プレースホルダー 2"/>
          <p:cNvSpPr txBox="1">
            <a:spLocks/>
          </p:cNvSpPr>
          <p:nvPr/>
        </p:nvSpPr>
        <p:spPr bwMode="auto">
          <a:xfrm>
            <a:off x="369535" y="5207391"/>
            <a:ext cx="8412006" cy="51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Franklin Gothic Book" charset="0"/>
                <a:ea typeface="ＭＳ Ｐゴシック" panose="020B0600070205080204" pitchFamily="50" charset="-128"/>
              </a:defRPr>
            </a:lvl1pPr>
            <a:lvl2pPr marL="742950" indent="-285750">
              <a:defRPr kumimoji="1" sz="2400">
                <a:solidFill>
                  <a:schemeClr val="tx1"/>
                </a:solidFill>
                <a:latin typeface="Franklin Gothic Book" charset="0"/>
                <a:ea typeface="ＭＳ Ｐゴシック" panose="020B0600070205080204" pitchFamily="50" charset="-128"/>
              </a:defRPr>
            </a:lvl2pPr>
            <a:lvl3pPr marL="1143000" indent="-228600">
              <a:defRPr kumimoji="1" sz="2400">
                <a:solidFill>
                  <a:schemeClr val="tx1"/>
                </a:solidFill>
                <a:latin typeface="Franklin Gothic Book" charset="0"/>
                <a:ea typeface="ＭＳ Ｐゴシック" panose="020B0600070205080204" pitchFamily="50" charset="-128"/>
              </a:defRPr>
            </a:lvl3pPr>
            <a:lvl4pPr marL="1600200" indent="-228600">
              <a:defRPr kumimoji="1" sz="2400">
                <a:solidFill>
                  <a:schemeClr val="tx1"/>
                </a:solidFill>
                <a:latin typeface="Franklin Gothic Book" charset="0"/>
                <a:ea typeface="ＭＳ Ｐゴシック" panose="020B0600070205080204" pitchFamily="50" charset="-128"/>
              </a:defRPr>
            </a:lvl4pPr>
            <a:lvl5pPr marL="2057400" indent="-228600">
              <a:defRPr kumimoji="1" sz="2400">
                <a:solidFill>
                  <a:schemeClr val="tx1"/>
                </a:solidFill>
                <a:latin typeface="Franklin Gothic Book"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Franklin Gothic Book" charset="0"/>
                <a:ea typeface="ＭＳ Ｐゴシック" panose="020B0600070205080204" pitchFamily="50" charset="-128"/>
              </a:defRPr>
            </a:lvl9pPr>
          </a:lstStyle>
          <a:p>
            <a:pPr defTabSz="914400">
              <a:spcBef>
                <a:spcPct val="20000"/>
              </a:spcBef>
              <a:spcAft>
                <a:spcPts val="600"/>
              </a:spcAft>
            </a:pPr>
            <a:r>
              <a:rPr lang="ja-JP" altLang="en-US" sz="1800"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当直力がつく</a:t>
            </a:r>
            <a:endParaRPr lang="en-US" altLang="ja-JP" b="1" dirty="0"/>
          </a:p>
        </p:txBody>
      </p:sp>
      <p:sp>
        <p:nvSpPr>
          <p:cNvPr id="26" name="右矢印 25"/>
          <p:cNvSpPr>
            <a:spLocks noChangeArrowheads="1"/>
          </p:cNvSpPr>
          <p:nvPr/>
        </p:nvSpPr>
        <p:spPr bwMode="auto">
          <a:xfrm>
            <a:off x="708833" y="5143648"/>
            <a:ext cx="708837" cy="588372"/>
          </a:xfrm>
          <a:prstGeom prst="rightArrow">
            <a:avLst>
              <a:gd name="adj1" fmla="val 50000"/>
              <a:gd name="adj2" fmla="val 50000"/>
            </a:avLst>
          </a:prstGeom>
          <a:solidFill>
            <a:srgbClr val="27B9FF"/>
          </a:solidFill>
          <a:ln w="12700">
            <a:solidFill>
              <a:srgbClr val="2BB3FC"/>
            </a:solidFill>
            <a:miter lim="800000"/>
            <a:headEnd/>
            <a:tailEnd/>
          </a:ln>
          <a:effectLst>
            <a:outerShdw blurRad="39999" dist="23000" algn="bl" rotWithShape="0">
              <a:srgbClr val="808080">
                <a:alpha val="39999"/>
              </a:srgbClr>
            </a:outerShdw>
          </a:effectLst>
        </p:spPr>
        <p:txBody>
          <a:bodyPr/>
          <a:lstStyle/>
          <a:p>
            <a:pPr fontAlgn="auto">
              <a:spcBef>
                <a:spcPts val="0"/>
              </a:spcBef>
              <a:spcAft>
                <a:spcPts val="0"/>
              </a:spcAft>
              <a:defRPr/>
            </a:pPr>
            <a:endParaRPr lang="ja-JP" altLang="en-US">
              <a:solidFill>
                <a:schemeClr val="lt1"/>
              </a:solidFill>
              <a:latin typeface="+mn-lt"/>
              <a:ea typeface="+mn-ea"/>
            </a:endParaRPr>
          </a:p>
        </p:txBody>
      </p:sp>
    </p:spTree>
    <p:extLst>
      <p:ext uri="{BB962C8B-B14F-4D97-AF65-F5344CB8AC3E}">
        <p14:creationId xmlns:p14="http://schemas.microsoft.com/office/powerpoint/2010/main" val="2158543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9271</TotalTime>
  <Words>478</Words>
  <Application>Microsoft Office PowerPoint</Application>
  <PresentationFormat>画面に合わせる (4:3)</PresentationFormat>
  <Paragraphs>261</Paragraphs>
  <Slides>15</Slides>
  <Notes>15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15</vt:i4>
      </vt:variant>
    </vt:vector>
  </HeadingPairs>
  <TitlesOfParts>
    <vt:vector size="17" baseType="lpstr">
      <vt:lpstr>Office ​​テーマ</vt:lpstr>
      <vt:lpstr>ワークシート</vt:lpstr>
      <vt:lpstr>北見赤十字病院  初期臨床研修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宏章</dc:creator>
  <cp:lastModifiedBy>user</cp:lastModifiedBy>
  <cp:revision>340</cp:revision>
  <cp:lastPrinted>2020-12-10T07:07:37Z</cp:lastPrinted>
  <dcterms:created xsi:type="dcterms:W3CDTF">2016-11-17T04:41:24Z</dcterms:created>
  <dcterms:modified xsi:type="dcterms:W3CDTF">2023-05-18T01:57:21Z</dcterms:modified>
</cp:coreProperties>
</file>