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47" autoAdjust="0"/>
  </p:normalViewPr>
  <p:slideViewPr>
    <p:cSldViewPr>
      <p:cViewPr varScale="1">
        <p:scale>
          <a:sx n="78" d="100"/>
          <a:sy n="78" d="100"/>
        </p:scale>
        <p:origin x="-1536" y="-84"/>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8237D90-97F3-4337-91DD-F73BE2D5C5F4}" type="datetimeFigureOut">
              <a:rPr kumimoji="1" lang="ja-JP" altLang="en-US" smtClean="0"/>
              <a:t>2024/6/26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2995274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8237D90-97F3-4337-91DD-F73BE2D5C5F4}" type="datetimeFigureOut">
              <a:rPr kumimoji="1" lang="ja-JP" altLang="en-US" smtClean="0"/>
              <a:t>2024/6/26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1953977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8237D90-97F3-4337-91DD-F73BE2D5C5F4}" type="datetimeFigureOut">
              <a:rPr kumimoji="1" lang="ja-JP" altLang="en-US" smtClean="0"/>
              <a:t>2024/6/26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34300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8237D90-97F3-4337-91DD-F73BE2D5C5F4}" type="datetimeFigureOut">
              <a:rPr kumimoji="1" lang="ja-JP" altLang="en-US" smtClean="0"/>
              <a:t>2024/6/26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4238127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8237D90-97F3-4337-91DD-F73BE2D5C5F4}" type="datetimeFigureOut">
              <a:rPr kumimoji="1" lang="ja-JP" altLang="en-US" smtClean="0"/>
              <a:t>2024/6/26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1175333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8237D90-97F3-4337-91DD-F73BE2D5C5F4}" type="datetimeFigureOut">
              <a:rPr kumimoji="1" lang="ja-JP" altLang="en-US" smtClean="0"/>
              <a:t>2024/6/26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2106121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8237D90-97F3-4337-91DD-F73BE2D5C5F4}" type="datetimeFigureOut">
              <a:rPr kumimoji="1" lang="ja-JP" altLang="en-US" smtClean="0"/>
              <a:t>2024/6/26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1551743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8237D90-97F3-4337-91DD-F73BE2D5C5F4}" type="datetimeFigureOut">
              <a:rPr kumimoji="1" lang="ja-JP" altLang="en-US" smtClean="0"/>
              <a:t>2024/6/26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2425979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8237D90-97F3-4337-91DD-F73BE2D5C5F4}" type="datetimeFigureOut">
              <a:rPr kumimoji="1" lang="ja-JP" altLang="en-US" smtClean="0"/>
              <a:t>2024/6/26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3020071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8237D90-97F3-4337-91DD-F73BE2D5C5F4}" type="datetimeFigureOut">
              <a:rPr kumimoji="1" lang="ja-JP" altLang="en-US" smtClean="0"/>
              <a:t>2024/6/26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126867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8237D90-97F3-4337-91DD-F73BE2D5C5F4}" type="datetimeFigureOut">
              <a:rPr kumimoji="1" lang="ja-JP" altLang="en-US" smtClean="0"/>
              <a:t>2024/6/26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2277405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8237D90-97F3-4337-91DD-F73BE2D5C5F4}" type="datetimeFigureOut">
              <a:rPr kumimoji="1" lang="ja-JP" altLang="en-US" smtClean="0"/>
              <a:t>2024/6/26</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F5DFE8A-68B9-4659-B55C-707F1679355D}" type="slidenum">
              <a:rPr kumimoji="1" lang="ja-JP" altLang="en-US" smtClean="0"/>
              <a:t>‹#›</a:t>
            </a:fld>
            <a:endParaRPr kumimoji="1" lang="ja-JP" altLang="en-US"/>
          </a:p>
        </p:txBody>
      </p:sp>
    </p:spTree>
    <p:extLst>
      <p:ext uri="{BB962C8B-B14F-4D97-AF65-F5344CB8AC3E}">
        <p14:creationId xmlns:p14="http://schemas.microsoft.com/office/powerpoint/2010/main" val="1393477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07504"/>
            <a:ext cx="6835852" cy="936104"/>
          </a:xfrm>
        </p:spPr>
        <p:txBody>
          <a:bodyPr>
            <a:noAutofit/>
          </a:bodyPr>
          <a:lstStyle/>
          <a:p>
            <a:r>
              <a:rPr kumimoji="1" lang="ja-JP" altLang="en-US" sz="2800" dirty="0">
                <a:latin typeface="HGP創英角ﾎﾟｯﾌﾟ体" panose="040B0A00000000000000" pitchFamily="50" charset="-128"/>
                <a:ea typeface="HGP創英角ﾎﾟｯﾌﾟ体" panose="040B0A00000000000000" pitchFamily="50" charset="-128"/>
              </a:rPr>
              <a:t>北見赤十字病院主催</a:t>
            </a:r>
            <a:r>
              <a:rPr kumimoji="1" lang="en-US" altLang="ja-JP" sz="2800" dirty="0">
                <a:latin typeface="HGP創英角ﾎﾟｯﾌﾟ体" panose="040B0A00000000000000" pitchFamily="50" charset="-128"/>
                <a:ea typeface="HGP創英角ﾎﾟｯﾌﾟ体" panose="040B0A00000000000000" pitchFamily="50" charset="-128"/>
              </a:rPr>
              <a:t/>
            </a:r>
            <a:br>
              <a:rPr kumimoji="1" lang="en-US" altLang="ja-JP" sz="2800" dirty="0">
                <a:latin typeface="HGP創英角ﾎﾟｯﾌﾟ体" panose="040B0A00000000000000" pitchFamily="50" charset="-128"/>
                <a:ea typeface="HGP創英角ﾎﾟｯﾌﾟ体" panose="040B0A00000000000000" pitchFamily="50" charset="-128"/>
              </a:rPr>
            </a:br>
            <a:r>
              <a:rPr kumimoji="1" lang="ja-JP" altLang="en-US" sz="2800" dirty="0">
                <a:latin typeface="HGP創英角ﾎﾟｯﾌﾟ体" panose="040B0A00000000000000" pitchFamily="50" charset="-128"/>
                <a:ea typeface="HGP創英角ﾎﾟｯﾌﾟ体" panose="040B0A00000000000000" pitchFamily="50" charset="-128"/>
              </a:rPr>
              <a:t>令和</a:t>
            </a:r>
            <a:r>
              <a:rPr kumimoji="1" lang="en-US" altLang="ja-JP" sz="2800" dirty="0">
                <a:latin typeface="HGP創英角ﾎﾟｯﾌﾟ体" panose="040B0A00000000000000" pitchFamily="50" charset="-128"/>
                <a:ea typeface="HGP創英角ﾎﾟｯﾌﾟ体" panose="040B0A00000000000000" pitchFamily="50" charset="-128"/>
              </a:rPr>
              <a:t>6</a:t>
            </a:r>
            <a:r>
              <a:rPr kumimoji="1" lang="ja-JP" altLang="en-US" sz="2800" dirty="0">
                <a:latin typeface="HGP創英角ﾎﾟｯﾌﾟ体" panose="040B0A00000000000000" pitchFamily="50" charset="-128"/>
                <a:ea typeface="HGP創英角ﾎﾟｯﾌﾟ体" panose="040B0A00000000000000" pitchFamily="50" charset="-128"/>
              </a:rPr>
              <a:t>年度　第</a:t>
            </a:r>
            <a:r>
              <a:rPr kumimoji="1" lang="en-US" altLang="ja-JP" sz="2800" dirty="0">
                <a:latin typeface="HGP創英角ﾎﾟｯﾌﾟ体" panose="040B0A00000000000000" pitchFamily="50" charset="-128"/>
                <a:ea typeface="HGP創英角ﾎﾟｯﾌﾟ体" panose="040B0A00000000000000" pitchFamily="50" charset="-128"/>
              </a:rPr>
              <a:t>1</a:t>
            </a:r>
            <a:r>
              <a:rPr kumimoji="1" lang="ja-JP" altLang="en-US" sz="2800" dirty="0">
                <a:latin typeface="HGP創英角ﾎﾟｯﾌﾟ体" panose="040B0A00000000000000" pitchFamily="50" charset="-128"/>
                <a:ea typeface="HGP創英角ﾎﾟｯﾌﾟ体" panose="040B0A00000000000000" pitchFamily="50" charset="-128"/>
              </a:rPr>
              <a:t>回</a:t>
            </a:r>
            <a:r>
              <a:rPr lang="ja-JP" altLang="en-US" sz="2800" dirty="0">
                <a:latin typeface="HGP創英角ﾎﾟｯﾌﾟ体" panose="040B0A00000000000000" pitchFamily="50" charset="-128"/>
                <a:ea typeface="HGP創英角ﾎﾟｯﾌﾟ体" panose="040B0A00000000000000" pitchFamily="50" charset="-128"/>
              </a:rPr>
              <a:t>アピアランスケア研修会</a:t>
            </a:r>
            <a:endParaRPr kumimoji="1" lang="ja-JP" altLang="en-US" sz="2800" dirty="0">
              <a:latin typeface="HGP創英角ﾎﾟｯﾌﾟ体" panose="040B0A00000000000000" pitchFamily="50" charset="-128"/>
              <a:ea typeface="HGP創英角ﾎﾟｯﾌﾟ体" panose="040B0A00000000000000" pitchFamily="50" charset="-128"/>
            </a:endParaRPr>
          </a:p>
        </p:txBody>
      </p:sp>
      <p:sp>
        <p:nvSpPr>
          <p:cNvPr id="3" name="サブタイトル 2"/>
          <p:cNvSpPr>
            <a:spLocks noGrp="1"/>
          </p:cNvSpPr>
          <p:nvPr>
            <p:ph type="subTitle" idx="1"/>
          </p:nvPr>
        </p:nvSpPr>
        <p:spPr>
          <a:xfrm>
            <a:off x="68196" y="1043608"/>
            <a:ext cx="6735020" cy="2021812"/>
          </a:xfrm>
          <a:ln>
            <a:solidFill>
              <a:schemeClr val="tx1"/>
            </a:solidFill>
            <a:prstDash val="dash"/>
          </a:ln>
        </p:spPr>
        <p:txBody>
          <a:bodyPr>
            <a:noAutofit/>
          </a:bodyPr>
          <a:lstStyle/>
          <a:p>
            <a:pPr algn="l"/>
            <a:r>
              <a:rPr lang="ja-JP" altLang="en-US" sz="1400" dirty="0">
                <a:solidFill>
                  <a:schemeClr val="tx1"/>
                </a:solidFill>
                <a:latin typeface="+mn-ea"/>
              </a:rPr>
              <a:t>　平素、当院の取り組みについて、ご理解・ご協力賜りまして誠にありがとうございます。</a:t>
            </a:r>
            <a:endParaRPr lang="en-US" altLang="ja-JP" sz="1400" dirty="0">
              <a:solidFill>
                <a:schemeClr val="tx1"/>
              </a:solidFill>
              <a:latin typeface="+mn-ea"/>
            </a:endParaRPr>
          </a:p>
          <a:p>
            <a:pPr algn="l"/>
            <a:r>
              <a:rPr lang="ja-JP" altLang="en-US" sz="1400" dirty="0">
                <a:solidFill>
                  <a:schemeClr val="tx1"/>
                </a:solidFill>
                <a:latin typeface="+mn-ea"/>
              </a:rPr>
              <a:t>さて、第</a:t>
            </a:r>
            <a:r>
              <a:rPr lang="en-US" altLang="ja-JP" sz="1400" dirty="0">
                <a:solidFill>
                  <a:schemeClr val="tx1"/>
                </a:solidFill>
                <a:latin typeface="+mn-ea"/>
              </a:rPr>
              <a:t>4</a:t>
            </a:r>
            <a:r>
              <a:rPr lang="ja-JP" altLang="en-US" sz="1400" dirty="0">
                <a:solidFill>
                  <a:schemeClr val="tx1"/>
                </a:solidFill>
                <a:latin typeface="+mn-ea"/>
              </a:rPr>
              <a:t>期がん対策推進基本計画</a:t>
            </a:r>
            <a:r>
              <a:rPr kumimoji="1" lang="ja-JP" altLang="en-US" sz="1400" dirty="0">
                <a:solidFill>
                  <a:schemeClr val="tx1"/>
                </a:solidFill>
                <a:latin typeface="+mn-ea"/>
              </a:rPr>
              <a:t>に</a:t>
            </a:r>
            <a:r>
              <a:rPr kumimoji="1" lang="en-US" altLang="ja-JP" sz="1400" dirty="0">
                <a:solidFill>
                  <a:schemeClr val="tx1"/>
                </a:solidFill>
                <a:latin typeface="+mn-ea"/>
              </a:rPr>
              <a:t>『</a:t>
            </a:r>
            <a:r>
              <a:rPr kumimoji="1" lang="ja-JP" altLang="en-US" sz="1400" dirty="0">
                <a:solidFill>
                  <a:schemeClr val="tx1"/>
                </a:solidFill>
                <a:latin typeface="+mn-ea"/>
              </a:rPr>
              <a:t>アピアランスケア</a:t>
            </a:r>
            <a:r>
              <a:rPr kumimoji="1" lang="en-US" altLang="ja-JP" sz="1400" dirty="0">
                <a:solidFill>
                  <a:schemeClr val="tx1"/>
                </a:solidFill>
                <a:latin typeface="+mn-ea"/>
              </a:rPr>
              <a:t>』</a:t>
            </a:r>
            <a:r>
              <a:rPr lang="ja-JP" altLang="en-US" sz="1400" dirty="0">
                <a:solidFill>
                  <a:schemeClr val="tx1"/>
                </a:solidFill>
                <a:latin typeface="+mn-ea"/>
              </a:rPr>
              <a:t>が盛り込まれました。</a:t>
            </a:r>
            <a:endParaRPr lang="en-US" altLang="ja-JP" sz="1400" dirty="0">
              <a:solidFill>
                <a:schemeClr val="tx1"/>
              </a:solidFill>
              <a:latin typeface="+mn-ea"/>
            </a:endParaRPr>
          </a:p>
          <a:p>
            <a:pPr algn="l"/>
            <a:r>
              <a:rPr lang="ja-JP" altLang="en-US" sz="1400" dirty="0">
                <a:solidFill>
                  <a:schemeClr val="tx1"/>
                </a:solidFill>
                <a:latin typeface="+mn-ea"/>
              </a:rPr>
              <a:t>　当院は令和</a:t>
            </a:r>
            <a:r>
              <a:rPr lang="en-US" altLang="ja-JP" sz="1400" dirty="0">
                <a:solidFill>
                  <a:schemeClr val="tx1"/>
                </a:solidFill>
                <a:latin typeface="+mn-ea"/>
              </a:rPr>
              <a:t>6</a:t>
            </a:r>
            <a:r>
              <a:rPr lang="ja-JP" altLang="en-US" sz="1400" dirty="0">
                <a:solidFill>
                  <a:schemeClr val="tx1"/>
                </a:solidFill>
                <a:latin typeface="+mn-ea"/>
              </a:rPr>
              <a:t>年度厚労省アピアランスケアモデル事業（全国</a:t>
            </a:r>
            <a:r>
              <a:rPr lang="en-US" altLang="ja-JP" sz="1400" dirty="0">
                <a:solidFill>
                  <a:schemeClr val="tx1"/>
                </a:solidFill>
                <a:latin typeface="+mn-ea"/>
              </a:rPr>
              <a:t>10</a:t>
            </a:r>
            <a:r>
              <a:rPr lang="ja-JP" altLang="en-US" sz="1400" dirty="0">
                <a:solidFill>
                  <a:schemeClr val="tx1"/>
                </a:solidFill>
                <a:latin typeface="+mn-ea"/>
              </a:rPr>
              <a:t>施設の一つ）に採択されました。当院はもとより、地域全体で</a:t>
            </a:r>
            <a:r>
              <a:rPr lang="en-US" altLang="ja-JP" sz="1400" dirty="0">
                <a:solidFill>
                  <a:schemeClr val="tx1"/>
                </a:solidFill>
                <a:latin typeface="+mn-ea"/>
              </a:rPr>
              <a:t>『</a:t>
            </a:r>
            <a:r>
              <a:rPr lang="ja-JP" altLang="en-US" sz="1400" dirty="0">
                <a:solidFill>
                  <a:schemeClr val="tx1"/>
                </a:solidFill>
                <a:latin typeface="+mn-ea"/>
              </a:rPr>
              <a:t>アピアランスケア</a:t>
            </a:r>
            <a:r>
              <a:rPr lang="en-US" altLang="ja-JP" sz="1400" dirty="0">
                <a:solidFill>
                  <a:schemeClr val="tx1"/>
                </a:solidFill>
                <a:latin typeface="+mn-ea"/>
              </a:rPr>
              <a:t>』</a:t>
            </a:r>
            <a:r>
              <a:rPr lang="ja-JP" altLang="en-US" sz="1400" dirty="0">
                <a:solidFill>
                  <a:schemeClr val="tx1"/>
                </a:solidFill>
                <a:latin typeface="+mn-ea"/>
              </a:rPr>
              <a:t>が提供できる体制整備を皆様とともに進めてまいりたいと考えております。</a:t>
            </a:r>
            <a:endParaRPr lang="en-US" altLang="ja-JP" sz="1400" dirty="0">
              <a:solidFill>
                <a:schemeClr val="tx1"/>
              </a:solidFill>
              <a:latin typeface="+mn-ea"/>
            </a:endParaRPr>
          </a:p>
          <a:p>
            <a:pPr algn="l"/>
            <a:r>
              <a:rPr lang="ja-JP" altLang="en-US" sz="1400" dirty="0">
                <a:solidFill>
                  <a:schemeClr val="tx1"/>
                </a:solidFill>
                <a:latin typeface="+mn-ea"/>
              </a:rPr>
              <a:t>　今回、</a:t>
            </a:r>
            <a:r>
              <a:rPr lang="en-US" altLang="ja-JP" sz="1400" dirty="0">
                <a:solidFill>
                  <a:schemeClr val="tx1"/>
                </a:solidFill>
                <a:latin typeface="+mn-ea"/>
              </a:rPr>
              <a:t>『</a:t>
            </a:r>
            <a:r>
              <a:rPr lang="ja-JP" altLang="en-US" sz="1400" dirty="0">
                <a:solidFill>
                  <a:schemeClr val="tx1"/>
                </a:solidFill>
                <a:latin typeface="+mn-ea"/>
              </a:rPr>
              <a:t>アピアランスケア</a:t>
            </a:r>
            <a:r>
              <a:rPr lang="en-US" altLang="ja-JP" sz="1400" dirty="0">
                <a:solidFill>
                  <a:schemeClr val="tx1"/>
                </a:solidFill>
                <a:latin typeface="+mn-ea"/>
              </a:rPr>
              <a:t>』</a:t>
            </a:r>
            <a:r>
              <a:rPr lang="ja-JP" altLang="en-US" sz="1400" dirty="0">
                <a:solidFill>
                  <a:schemeClr val="tx1"/>
                </a:solidFill>
                <a:latin typeface="+mn-ea"/>
              </a:rPr>
              <a:t>についての基本的な事項と、今後の当院の提供体制整備について、院内外の</a:t>
            </a:r>
            <a:r>
              <a:rPr kumimoji="1" lang="ja-JP" altLang="en-US" sz="1400" dirty="0">
                <a:solidFill>
                  <a:schemeClr val="tx1"/>
                </a:solidFill>
                <a:latin typeface="+mn-ea"/>
              </a:rPr>
              <a:t>皆様と情報共有させていただきたく研修会を企画しました。</a:t>
            </a:r>
            <a:endParaRPr kumimoji="1" lang="en-US" altLang="ja-JP" sz="1400" dirty="0">
              <a:solidFill>
                <a:schemeClr val="tx1"/>
              </a:solidFill>
              <a:latin typeface="+mn-ea"/>
            </a:endParaRPr>
          </a:p>
          <a:p>
            <a:pPr algn="l"/>
            <a:r>
              <a:rPr lang="ja-JP" altLang="en-US" sz="1400" dirty="0">
                <a:solidFill>
                  <a:schemeClr val="tx1"/>
                </a:solidFill>
                <a:latin typeface="+mn-ea"/>
              </a:rPr>
              <a:t>　ぜひとも多くの皆様に</a:t>
            </a:r>
            <a:r>
              <a:rPr kumimoji="1" lang="ja-JP" altLang="en-US" sz="1400" dirty="0">
                <a:solidFill>
                  <a:schemeClr val="tx1"/>
                </a:solidFill>
                <a:latin typeface="+mn-ea"/>
              </a:rPr>
              <a:t>ご参加いただければ幸いです。よろしくお願いします。</a:t>
            </a:r>
          </a:p>
        </p:txBody>
      </p:sp>
      <p:graphicFrame>
        <p:nvGraphicFramePr>
          <p:cNvPr id="6" name="表 5"/>
          <p:cNvGraphicFramePr>
            <a:graphicFrameLocks noGrp="1"/>
          </p:cNvGraphicFramePr>
          <p:nvPr>
            <p:extLst>
              <p:ext uri="{D42A27DB-BD31-4B8C-83A1-F6EECF244321}">
                <p14:modId xmlns:p14="http://schemas.microsoft.com/office/powerpoint/2010/main" val="1678598297"/>
              </p:ext>
            </p:extLst>
          </p:nvPr>
        </p:nvGraphicFramePr>
        <p:xfrm>
          <a:off x="217821" y="3127268"/>
          <a:ext cx="6422357" cy="5936255"/>
        </p:xfrm>
        <a:graphic>
          <a:graphicData uri="http://schemas.openxmlformats.org/drawingml/2006/table">
            <a:tbl>
              <a:tblPr firstRow="1" lastCol="1" bandRow="1">
                <a:tableStyleId>{10A1B5D5-9B99-4C35-A422-299274C87663}</a:tableStyleId>
              </a:tblPr>
              <a:tblGrid>
                <a:gridCol w="1406843">
                  <a:extLst>
                    <a:ext uri="{9D8B030D-6E8A-4147-A177-3AD203B41FA5}">
                      <a16:colId xmlns:a16="http://schemas.microsoft.com/office/drawing/2014/main" xmlns="" val="20000"/>
                    </a:ext>
                  </a:extLst>
                </a:gridCol>
                <a:gridCol w="5015514">
                  <a:extLst>
                    <a:ext uri="{9D8B030D-6E8A-4147-A177-3AD203B41FA5}">
                      <a16:colId xmlns:a16="http://schemas.microsoft.com/office/drawing/2014/main" xmlns="" val="20001"/>
                    </a:ext>
                  </a:extLst>
                </a:gridCol>
              </a:tblGrid>
              <a:tr h="636811">
                <a:tc>
                  <a:txBody>
                    <a:bodyPr/>
                    <a:lstStyle/>
                    <a:p>
                      <a:pPr algn="ctr"/>
                      <a:r>
                        <a:rPr kumimoji="1" lang="en-US" altLang="ja-JP" dirty="0">
                          <a:solidFill>
                            <a:schemeClr val="tx1"/>
                          </a:solidFill>
                        </a:rPr>
                        <a:t>【</a:t>
                      </a:r>
                      <a:r>
                        <a:rPr kumimoji="1" lang="ja-JP" altLang="en-US" dirty="0">
                          <a:solidFill>
                            <a:schemeClr val="tx1"/>
                          </a:solidFill>
                        </a:rPr>
                        <a:t>演　　題</a:t>
                      </a:r>
                      <a:r>
                        <a:rPr kumimoji="1" lang="en-US" altLang="ja-JP" dirty="0">
                          <a:solidFill>
                            <a:schemeClr val="tx1"/>
                          </a:solidFill>
                        </a:rPr>
                        <a:t>】</a:t>
                      </a:r>
                      <a:endParaRPr kumimoji="1" lang="en-US" altLang="ja-JP" b="1" dirty="0">
                        <a:solidFill>
                          <a:schemeClr val="tx1"/>
                        </a:solidFill>
                        <a:latin typeface="+mn-ea"/>
                        <a:ea typeface="+mn-ea"/>
                      </a:endParaRPr>
                    </a:p>
                  </a:txBody>
                  <a:tcPr anchor="ctr">
                    <a:solidFill>
                      <a:schemeClr val="bg1"/>
                    </a:solidFill>
                  </a:tcPr>
                </a:tc>
                <a:tc>
                  <a:txBody>
                    <a:bodyPr/>
                    <a:lstStyle/>
                    <a:p>
                      <a:r>
                        <a:rPr lang="ja-JP" altLang="en-US" sz="1800" dirty="0">
                          <a:solidFill>
                            <a:schemeClr val="tx1"/>
                          </a:solidFill>
                          <a:effectLst/>
                        </a:rPr>
                        <a:t>　　</a:t>
                      </a:r>
                      <a:r>
                        <a:rPr lang="ja-JP" altLang="en-US" sz="1800" dirty="0">
                          <a:solidFill>
                            <a:schemeClr val="tx1"/>
                          </a:solidFill>
                        </a:rPr>
                        <a:t>アピアランスケアについて考える（仮）</a:t>
                      </a:r>
                      <a:endParaRPr lang="en-US" altLang="ja-JP" sz="1800" dirty="0">
                        <a:solidFill>
                          <a:schemeClr val="tx1"/>
                        </a:solidFill>
                      </a:endParaRPr>
                    </a:p>
                    <a:p>
                      <a:r>
                        <a:rPr lang="en-US" altLang="ja-JP" sz="1800" dirty="0">
                          <a:solidFill>
                            <a:schemeClr val="tx1"/>
                          </a:solidFill>
                        </a:rPr>
                        <a:t>『</a:t>
                      </a:r>
                      <a:r>
                        <a:rPr lang="ja-JP" altLang="en-US" sz="1800" dirty="0">
                          <a:solidFill>
                            <a:schemeClr val="tx1"/>
                          </a:solidFill>
                        </a:rPr>
                        <a:t>誰一人取り残さない（</a:t>
                      </a:r>
                      <a:r>
                        <a:rPr lang="en-US" altLang="ja-JP" sz="1800" dirty="0">
                          <a:solidFill>
                            <a:schemeClr val="tx1"/>
                          </a:solidFill>
                        </a:rPr>
                        <a:t>leave no one behind</a:t>
                      </a:r>
                      <a:r>
                        <a:rPr lang="ja-JP" altLang="en-US" sz="1800" dirty="0">
                          <a:solidFill>
                            <a:schemeClr val="tx1"/>
                          </a:solidFill>
                        </a:rPr>
                        <a:t>）</a:t>
                      </a:r>
                      <a:r>
                        <a:rPr lang="en-US" altLang="ja-JP" sz="1800" dirty="0">
                          <a:solidFill>
                            <a:schemeClr val="tx1"/>
                          </a:solidFill>
                        </a:rPr>
                        <a:t>』</a:t>
                      </a:r>
                      <a:r>
                        <a:rPr lang="ja-JP" altLang="en-US" sz="1800" dirty="0">
                          <a:solidFill>
                            <a:schemeClr val="tx1"/>
                          </a:solidFill>
                          <a:effectLst/>
                        </a:rPr>
                        <a:t>　</a:t>
                      </a:r>
                      <a:endParaRPr kumimoji="1" lang="en-US" altLang="ja-JP" sz="2400" b="1" dirty="0">
                        <a:solidFill>
                          <a:schemeClr val="tx1"/>
                        </a:solidFill>
                        <a:latin typeface="Batang" panose="02030600000101010101" pitchFamily="18" charset="-127"/>
                        <a:ea typeface="Batang" panose="02030600000101010101" pitchFamily="18" charset="-127"/>
                      </a:endParaRPr>
                    </a:p>
                  </a:txBody>
                  <a:tcPr anchor="ctr">
                    <a:solidFill>
                      <a:schemeClr val="bg1"/>
                    </a:solidFill>
                  </a:tcPr>
                </a:tc>
                <a:extLst>
                  <a:ext uri="{0D108BD9-81ED-4DB2-BD59-A6C34878D82A}">
                    <a16:rowId xmlns:a16="http://schemas.microsoft.com/office/drawing/2014/main" xmlns="" val="10000"/>
                  </a:ext>
                </a:extLst>
              </a:tr>
              <a:tr h="818757">
                <a:tc>
                  <a:txBody>
                    <a:bodyPr/>
                    <a:lstStyle/>
                    <a:p>
                      <a:pPr algn="ctr"/>
                      <a:r>
                        <a:rPr kumimoji="1" lang="en-US" altLang="ja-JP" dirty="0"/>
                        <a:t>【</a:t>
                      </a:r>
                      <a:r>
                        <a:rPr kumimoji="1" lang="ja-JP" altLang="en-US" dirty="0"/>
                        <a:t>講　　師</a:t>
                      </a:r>
                      <a:r>
                        <a:rPr kumimoji="1" lang="en-US" altLang="ja-JP" dirty="0"/>
                        <a:t>】</a:t>
                      </a:r>
                      <a:endParaRPr kumimoji="1" lang="ja-JP" altLang="en-US" b="1" dirty="0">
                        <a:latin typeface="+mn-ea"/>
                        <a:ea typeface="+mn-ea"/>
                      </a:endParaRPr>
                    </a:p>
                  </a:txBody>
                  <a:tcPr anchor="ctr"/>
                </a:tc>
                <a:tc>
                  <a:txBody>
                    <a:bodyPr/>
                    <a:lstStyle/>
                    <a:p>
                      <a:pPr algn="l"/>
                      <a:r>
                        <a:rPr lang="ja-JP" altLang="en-US" sz="1600" b="1" dirty="0">
                          <a:effectLst/>
                          <a:latin typeface="+mn-ea"/>
                          <a:ea typeface="+mn-ea"/>
                        </a:rPr>
                        <a:t>北見赤十字病院　　副院長　　　　　　　　 上林　実　　　　　　　　　　　　　　</a:t>
                      </a:r>
                      <a:endParaRPr lang="en-US" altLang="ja-JP" sz="1600" b="1" dirty="0">
                        <a:effectLst/>
                        <a:latin typeface="+mn-ea"/>
                        <a:ea typeface="+mn-ea"/>
                      </a:endParaRPr>
                    </a:p>
                    <a:p>
                      <a:pPr algn="l"/>
                      <a:r>
                        <a:rPr kumimoji="1" lang="ja-JP" altLang="en-US" sz="1600" b="1" dirty="0">
                          <a:solidFill>
                            <a:schemeClr val="tx1"/>
                          </a:solidFill>
                          <a:effectLst/>
                          <a:latin typeface="+mn-ea"/>
                          <a:ea typeface="+mn-ea"/>
                        </a:rPr>
                        <a:t>同　がん化学療法看護認定看護師　　　 渡　明美　</a:t>
                      </a:r>
                      <a:endParaRPr kumimoji="1" lang="en-US" altLang="ja-JP" sz="2000" b="1" dirty="0">
                        <a:solidFill>
                          <a:schemeClr val="tx1"/>
                        </a:solidFill>
                        <a:effectLst/>
                        <a:latin typeface="+mn-ea"/>
                        <a:ea typeface="+mn-ea"/>
                      </a:endParaRPr>
                    </a:p>
                    <a:p>
                      <a:pPr algn="l"/>
                      <a:r>
                        <a:rPr kumimoji="1" lang="ja-JP" altLang="en-US" sz="1600" b="1" kern="1200" dirty="0">
                          <a:effectLst/>
                          <a:latin typeface="+mn-ea"/>
                          <a:ea typeface="+mn-ea"/>
                        </a:rPr>
                        <a:t>　　　　　　　　　　　　　　　　　　　　　 　　　　國井　みすず</a:t>
                      </a:r>
                      <a:endParaRPr kumimoji="1" lang="en-US" altLang="zh-TW" sz="1600" b="1" kern="1200" dirty="0">
                        <a:effectLst/>
                        <a:latin typeface="+mn-ea"/>
                        <a:ea typeface="+mn-ea"/>
                      </a:endParaRPr>
                    </a:p>
                  </a:txBody>
                  <a:tcPr anchor="ctr"/>
                </a:tc>
                <a:extLst>
                  <a:ext uri="{0D108BD9-81ED-4DB2-BD59-A6C34878D82A}">
                    <a16:rowId xmlns:a16="http://schemas.microsoft.com/office/drawing/2014/main" xmlns="" val="10001"/>
                  </a:ext>
                </a:extLst>
              </a:tr>
              <a:tr h="636811">
                <a:tc>
                  <a:txBody>
                    <a:bodyPr/>
                    <a:lstStyle/>
                    <a:p>
                      <a:pPr algn="ctr"/>
                      <a:r>
                        <a:rPr kumimoji="1" lang="en-US" altLang="ja-JP" dirty="0"/>
                        <a:t>【</a:t>
                      </a:r>
                      <a:r>
                        <a:rPr kumimoji="1" lang="ja-JP" altLang="en-US" dirty="0"/>
                        <a:t>日　　時</a:t>
                      </a:r>
                      <a:r>
                        <a:rPr kumimoji="1" lang="en-US" altLang="ja-JP" dirty="0"/>
                        <a:t>】</a:t>
                      </a:r>
                      <a:endParaRPr kumimoji="1" lang="ja-JP" altLang="en-US" b="1"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2024</a:t>
                      </a:r>
                      <a:r>
                        <a:rPr kumimoji="1" lang="ja-JP" altLang="en-US" dirty="0"/>
                        <a:t>年</a:t>
                      </a:r>
                      <a:r>
                        <a:rPr kumimoji="1" lang="ja-JP" altLang="en-US" sz="3600" dirty="0"/>
                        <a:t>８</a:t>
                      </a:r>
                      <a:r>
                        <a:rPr kumimoji="1" lang="ja-JP" altLang="en-US" dirty="0"/>
                        <a:t>月 </a:t>
                      </a:r>
                      <a:r>
                        <a:rPr kumimoji="1" lang="ja-JP" altLang="en-US" sz="3600" dirty="0">
                          <a:solidFill>
                            <a:schemeClr val="tx1"/>
                          </a:solidFill>
                        </a:rPr>
                        <a:t>１</a:t>
                      </a:r>
                      <a:r>
                        <a:rPr kumimoji="1" lang="ja-JP" altLang="en-US" sz="1800" dirty="0"/>
                        <a:t>日</a:t>
                      </a:r>
                      <a:r>
                        <a:rPr kumimoji="1" lang="en-US" altLang="ja-JP" dirty="0"/>
                        <a:t>(</a:t>
                      </a:r>
                      <a:r>
                        <a:rPr kumimoji="1" lang="ja-JP" altLang="en-US" dirty="0"/>
                        <a:t>木</a:t>
                      </a:r>
                      <a:r>
                        <a:rPr kumimoji="1" lang="en-US" altLang="ja-JP" dirty="0"/>
                        <a:t>)</a:t>
                      </a:r>
                      <a:r>
                        <a:rPr kumimoji="1" lang="en-US" altLang="ja-JP" baseline="0" dirty="0"/>
                        <a:t>   </a:t>
                      </a:r>
                      <a:r>
                        <a:rPr kumimoji="1" lang="en-US" altLang="ja-JP" sz="2400" dirty="0"/>
                        <a:t>18:00</a:t>
                      </a:r>
                      <a:r>
                        <a:rPr kumimoji="1" lang="ja-JP" altLang="en-US" sz="2400" dirty="0"/>
                        <a:t>～</a:t>
                      </a:r>
                      <a:r>
                        <a:rPr kumimoji="1" lang="en-US" altLang="ja-JP" sz="2400" dirty="0"/>
                        <a:t>18:30</a:t>
                      </a:r>
                    </a:p>
                  </a:txBody>
                  <a:tcPr anchor="ctr"/>
                </a:tc>
                <a:extLst>
                  <a:ext uri="{0D108BD9-81ED-4DB2-BD59-A6C34878D82A}">
                    <a16:rowId xmlns:a16="http://schemas.microsoft.com/office/drawing/2014/main" xmlns="" val="10002"/>
                  </a:ext>
                </a:extLst>
              </a:tr>
              <a:tr h="499046">
                <a:tc>
                  <a:txBody>
                    <a:bodyPr/>
                    <a:lstStyle/>
                    <a:p>
                      <a:pPr algn="ctr"/>
                      <a:r>
                        <a:rPr kumimoji="1" lang="en-US" altLang="ja-JP" dirty="0"/>
                        <a:t>【</a:t>
                      </a:r>
                      <a:r>
                        <a:rPr kumimoji="1" lang="ja-JP" altLang="en-US" dirty="0"/>
                        <a:t>会場①</a:t>
                      </a:r>
                      <a:r>
                        <a:rPr kumimoji="1" lang="en-US" altLang="ja-JP" dirty="0"/>
                        <a:t>】</a:t>
                      </a:r>
                      <a:endParaRPr kumimoji="1" lang="ja-JP" altLang="en-US" b="1" dirty="0">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北見赤十字病院　北館</a:t>
                      </a:r>
                      <a:r>
                        <a:rPr kumimoji="1" lang="en-US" altLang="ja-JP" dirty="0"/>
                        <a:t>3</a:t>
                      </a:r>
                      <a:r>
                        <a:rPr kumimoji="1" lang="ja-JP" altLang="en-US" dirty="0"/>
                        <a:t>階　大会議室</a:t>
                      </a:r>
                      <a:endParaRPr kumimoji="1" lang="en-US" altLang="ja-JP" sz="2400" dirty="0"/>
                    </a:p>
                  </a:txBody>
                  <a:tcPr anchor="ctr"/>
                </a:tc>
                <a:extLst>
                  <a:ext uri="{0D108BD9-81ED-4DB2-BD59-A6C34878D82A}">
                    <a16:rowId xmlns:a16="http://schemas.microsoft.com/office/drawing/2014/main" xmlns="" val="10003"/>
                  </a:ext>
                </a:extLst>
              </a:tr>
              <a:tr h="499449">
                <a:tc>
                  <a:txBody>
                    <a:bodyPr/>
                    <a:lstStyle/>
                    <a:p>
                      <a:pPr algn="ctr"/>
                      <a:r>
                        <a:rPr kumimoji="1" lang="en-US" altLang="ja-JP" dirty="0"/>
                        <a:t>【</a:t>
                      </a:r>
                      <a:r>
                        <a:rPr kumimoji="1" lang="ja-JP" altLang="en-US" dirty="0"/>
                        <a:t>会場②</a:t>
                      </a:r>
                      <a:r>
                        <a:rPr kumimoji="1" lang="en-US" altLang="ja-JP" dirty="0"/>
                        <a:t>】</a:t>
                      </a:r>
                      <a:endParaRPr kumimoji="1" lang="ja-JP" altLang="en-US" b="1" dirty="0">
                        <a:latin typeface="+mn-ea"/>
                        <a:ea typeface="+mn-ea"/>
                      </a:endParaRPr>
                    </a:p>
                  </a:txBody>
                  <a:tcPr anchor="ctr"/>
                </a:tc>
                <a:tc>
                  <a:txBody>
                    <a:bodyPr/>
                    <a:lstStyle/>
                    <a:p>
                      <a:pPr algn="ctr"/>
                      <a:r>
                        <a:rPr lang="en-US" altLang="ja-JP" dirty="0"/>
                        <a:t>Zoom</a:t>
                      </a:r>
                      <a:r>
                        <a:rPr lang="ja-JP" altLang="en-US" dirty="0" err="1"/>
                        <a:t>にて</a:t>
                      </a:r>
                      <a:r>
                        <a:rPr lang="ja-JP" altLang="en-US" dirty="0"/>
                        <a:t>Ｗｅｂ配信（先着</a:t>
                      </a:r>
                      <a:r>
                        <a:rPr lang="en-US" altLang="ja-JP" dirty="0"/>
                        <a:t>100</a:t>
                      </a:r>
                      <a:r>
                        <a:rPr lang="ja-JP" altLang="en-US" dirty="0"/>
                        <a:t>名）</a:t>
                      </a:r>
                      <a:endParaRPr lang="en-US" altLang="ja-JP" dirty="0"/>
                    </a:p>
                  </a:txBody>
                  <a:tcPr anchor="ctr"/>
                </a:tc>
                <a:extLst>
                  <a:ext uri="{0D108BD9-81ED-4DB2-BD59-A6C34878D82A}">
                    <a16:rowId xmlns:a16="http://schemas.microsoft.com/office/drawing/2014/main" xmlns="" val="10004"/>
                  </a:ext>
                </a:extLst>
              </a:tr>
              <a:tr h="1728488">
                <a:tc>
                  <a:txBody>
                    <a:bodyPr/>
                    <a:lstStyle/>
                    <a:p>
                      <a:pPr algn="ctr"/>
                      <a:r>
                        <a:rPr kumimoji="1" lang="en-US" altLang="ja-JP" sz="1600" b="1" dirty="0"/>
                        <a:t>【</a:t>
                      </a:r>
                      <a:r>
                        <a:rPr kumimoji="1" lang="ja-JP" altLang="en-US" sz="1600" b="1" dirty="0"/>
                        <a:t>お申し込み</a:t>
                      </a:r>
                      <a:r>
                        <a:rPr kumimoji="1" lang="en-US" altLang="ja-JP" sz="1600" b="1" dirty="0"/>
                        <a:t>】</a:t>
                      </a:r>
                      <a:endParaRPr kumimoji="1" lang="ja-JP" altLang="en-US" sz="1600" b="1" dirty="0">
                        <a:latin typeface="+mn-ea"/>
                        <a:ea typeface="+mn-ea"/>
                      </a:endParaRPr>
                    </a:p>
                  </a:txBody>
                  <a:tcPr anchor="ctr"/>
                </a:tc>
                <a:tc>
                  <a:txBody>
                    <a:bodyPr/>
                    <a:lstStyle/>
                    <a:p>
                      <a:pPr algn="l"/>
                      <a:r>
                        <a:rPr kumimoji="1" lang="ja-JP" altLang="en-US" dirty="0"/>
                        <a:t>下記の</a:t>
                      </a:r>
                      <a:r>
                        <a:rPr kumimoji="1" lang="en-US" altLang="ja-JP" dirty="0"/>
                        <a:t>URL</a:t>
                      </a:r>
                      <a:r>
                        <a:rPr kumimoji="1" lang="ja-JP" altLang="en-US" dirty="0"/>
                        <a:t>　または</a:t>
                      </a:r>
                      <a:r>
                        <a:rPr kumimoji="1" lang="en-US" altLang="ja-JP" dirty="0"/>
                        <a:t>QR</a:t>
                      </a:r>
                      <a:r>
                        <a:rPr kumimoji="1" lang="ja-JP" altLang="en-US" dirty="0"/>
                        <a:t>コードよりお申し込み下さい。</a:t>
                      </a:r>
                      <a:endParaRPr kumimoji="1" lang="en-US" altLang="ja-JP" sz="1800" u="none" strike="noStrike" kern="1200" baseline="0" dirty="0"/>
                    </a:p>
                    <a:p>
                      <a:pPr algn="l"/>
                      <a:endParaRPr kumimoji="1" lang="en-US" altLang="ja-JP" sz="1800" u="none" strike="noStrike" kern="1200" baseline="0" dirty="0"/>
                    </a:p>
                    <a:p>
                      <a:pPr algn="l"/>
                      <a:endParaRPr kumimoji="1" lang="en-US" altLang="ja-JP" sz="1800" u="none" strike="noStrike" kern="1200" baseline="0" dirty="0"/>
                    </a:p>
                    <a:p>
                      <a:pPr algn="l"/>
                      <a:r>
                        <a:rPr kumimoji="1" lang="ja-JP" altLang="en-US" sz="1800" u="none" strike="noStrike" kern="1200" baseline="0" dirty="0"/>
                        <a:t>申込みサイト：</a:t>
                      </a:r>
                      <a:endParaRPr kumimoji="1" lang="en-US" altLang="ja-JP" sz="1800" u="none" strike="noStrike" kern="1200" baseline="0" dirty="0"/>
                    </a:p>
                    <a:p>
                      <a:pPr algn="l"/>
                      <a:r>
                        <a:rPr kumimoji="1" lang="en-US" altLang="ja-JP" sz="1800" u="none" strike="noStrike" kern="1200" baseline="0" dirty="0"/>
                        <a:t>https://docs.google.com/forms/d/1OQXiscxQ9k6N4cqrjkVZPMghguNPD97SGykdWov_ipw/edit</a:t>
                      </a:r>
                    </a:p>
                  </a:txBody>
                  <a:tcPr anchor="ctr"/>
                </a:tc>
                <a:extLst>
                  <a:ext uri="{0D108BD9-81ED-4DB2-BD59-A6C34878D82A}">
                    <a16:rowId xmlns:a16="http://schemas.microsoft.com/office/drawing/2014/main" xmlns="" val="10005"/>
                  </a:ext>
                </a:extLst>
              </a:tr>
              <a:tr h="363892">
                <a:tc>
                  <a:txBody>
                    <a:bodyPr/>
                    <a:lstStyle/>
                    <a:p>
                      <a:pPr algn="ctr"/>
                      <a:r>
                        <a:rPr kumimoji="1" lang="en-US" altLang="ja-JP" dirty="0"/>
                        <a:t>【</a:t>
                      </a:r>
                      <a:r>
                        <a:rPr kumimoji="1" lang="ja-JP" altLang="en-US" dirty="0"/>
                        <a:t>参 加 費</a:t>
                      </a:r>
                      <a:r>
                        <a:rPr kumimoji="1" lang="en-US" altLang="ja-JP" dirty="0"/>
                        <a:t>】</a:t>
                      </a:r>
                      <a:endParaRPr kumimoji="1" lang="en-US" altLang="ja-JP" b="1" dirty="0">
                        <a:latin typeface="+mn-ea"/>
                        <a:ea typeface="+mn-ea"/>
                      </a:endParaRPr>
                    </a:p>
                  </a:txBody>
                  <a:tcPr anchor="ctr"/>
                </a:tc>
                <a:tc>
                  <a:txBody>
                    <a:bodyPr/>
                    <a:lstStyle/>
                    <a:p>
                      <a:pPr algn="ctr"/>
                      <a:r>
                        <a:rPr kumimoji="1" lang="ja-JP" altLang="en-US" dirty="0"/>
                        <a:t>無　料</a:t>
                      </a:r>
                      <a:endParaRPr kumimoji="1" lang="ja-JP" altLang="en-US" dirty="0">
                        <a:latin typeface="Batang" panose="02030600000101010101" pitchFamily="18" charset="-127"/>
                        <a:ea typeface="Batang" panose="02030600000101010101" pitchFamily="18" charset="-127"/>
                      </a:endParaRPr>
                    </a:p>
                  </a:txBody>
                  <a:tcPr anchor="ctr"/>
                </a:tc>
                <a:extLst>
                  <a:ext uri="{0D108BD9-81ED-4DB2-BD59-A6C34878D82A}">
                    <a16:rowId xmlns:a16="http://schemas.microsoft.com/office/drawing/2014/main" xmlns="" val="10006"/>
                  </a:ext>
                </a:extLst>
              </a:tr>
              <a:tr h="363892">
                <a:tc>
                  <a:txBody>
                    <a:bodyPr/>
                    <a:lstStyle/>
                    <a:p>
                      <a:pPr algn="ctr"/>
                      <a:r>
                        <a:rPr kumimoji="1" lang="en-US" altLang="ja-JP" dirty="0"/>
                        <a:t>【</a:t>
                      </a:r>
                      <a:r>
                        <a:rPr kumimoji="1" lang="ja-JP" altLang="en-US" dirty="0"/>
                        <a:t>締　   切</a:t>
                      </a:r>
                      <a:r>
                        <a:rPr kumimoji="1" lang="en-US" altLang="ja-JP" dirty="0"/>
                        <a:t>】</a:t>
                      </a:r>
                      <a:r>
                        <a:rPr kumimoji="1" lang="ja-JP" altLang="en-US" dirty="0"/>
                        <a:t> </a:t>
                      </a:r>
                      <a:endParaRPr kumimoji="1" lang="ja-JP" altLang="en-US" b="1" dirty="0">
                        <a:latin typeface="+mn-ea"/>
                        <a:ea typeface="+mn-ea"/>
                      </a:endParaRPr>
                    </a:p>
                  </a:txBody>
                  <a:tcPr anchor="ctr"/>
                </a:tc>
                <a:tc>
                  <a:txBody>
                    <a:bodyPr/>
                    <a:lstStyle/>
                    <a:p>
                      <a:pPr algn="ctr"/>
                      <a:r>
                        <a:rPr kumimoji="1" lang="en-US" altLang="ja-JP" dirty="0"/>
                        <a:t>2024</a:t>
                      </a:r>
                      <a:r>
                        <a:rPr kumimoji="1" lang="ja-JP" altLang="en-US" dirty="0"/>
                        <a:t>年</a:t>
                      </a:r>
                      <a:r>
                        <a:rPr kumimoji="1" lang="en-US" altLang="ja-JP" dirty="0"/>
                        <a:t>7</a:t>
                      </a:r>
                      <a:r>
                        <a:rPr kumimoji="1" lang="ja-JP" altLang="en-US" dirty="0"/>
                        <a:t>月</a:t>
                      </a:r>
                      <a:r>
                        <a:rPr kumimoji="1" lang="en-US" altLang="ja-JP" dirty="0"/>
                        <a:t>19</a:t>
                      </a:r>
                      <a:r>
                        <a:rPr kumimoji="1" lang="ja-JP" altLang="en-US" dirty="0"/>
                        <a:t>日（金）</a:t>
                      </a:r>
                      <a:endParaRPr kumimoji="1" lang="ja-JP" altLang="en-US" dirty="0">
                        <a:latin typeface="Batang" panose="02030600000101010101" pitchFamily="18" charset="-127"/>
                        <a:ea typeface="Batang" panose="02030600000101010101" pitchFamily="18" charset="-127"/>
                      </a:endParaRPr>
                    </a:p>
                  </a:txBody>
                  <a:tcPr anchor="ctr"/>
                </a:tc>
                <a:extLst>
                  <a:ext uri="{0D108BD9-81ED-4DB2-BD59-A6C34878D82A}">
                    <a16:rowId xmlns:a16="http://schemas.microsoft.com/office/drawing/2014/main" xmlns="" val="10007"/>
                  </a:ext>
                </a:extLst>
              </a:tr>
              <a:tr h="362082">
                <a:tc>
                  <a:txBody>
                    <a:bodyPr/>
                    <a:lstStyle/>
                    <a:p>
                      <a:pPr algn="ctr"/>
                      <a:r>
                        <a:rPr kumimoji="1" lang="en-US" altLang="ja-JP" dirty="0"/>
                        <a:t>【</a:t>
                      </a:r>
                      <a:r>
                        <a:rPr kumimoji="1" lang="ja-JP" altLang="en-US" dirty="0"/>
                        <a:t>お問合せ</a:t>
                      </a:r>
                      <a:r>
                        <a:rPr kumimoji="1" lang="en-US" altLang="ja-JP" dirty="0"/>
                        <a:t>】</a:t>
                      </a:r>
                      <a:endParaRPr kumimoji="1" lang="ja-JP" altLang="en-US" b="1" dirty="0">
                        <a:latin typeface="+mn-ea"/>
                        <a:ea typeface="+mn-ea"/>
                      </a:endParaRPr>
                    </a:p>
                  </a:txBody>
                  <a:tcPr anchor="ctr"/>
                </a:tc>
                <a:tc>
                  <a:txBody>
                    <a:bodyPr/>
                    <a:lstStyle/>
                    <a:p>
                      <a:pPr algn="l"/>
                      <a:r>
                        <a:rPr kumimoji="1" lang="ja-JP" altLang="en-US" sz="1200" dirty="0"/>
                        <a:t>北見赤十字病院　地域連携課　伊藤（０１５７－２４－３１１５（内線</a:t>
                      </a:r>
                      <a:r>
                        <a:rPr kumimoji="1" lang="en-US" altLang="ja-JP" sz="1200" dirty="0"/>
                        <a:t>1131</a:t>
                      </a:r>
                      <a:r>
                        <a:rPr kumimoji="1" lang="ja-JP" altLang="en-US" sz="1200" dirty="0"/>
                        <a:t>））</a:t>
                      </a:r>
                      <a:endParaRPr kumimoji="1" lang="en-US" altLang="ja-JP" sz="1200" dirty="0"/>
                    </a:p>
                  </a:txBody>
                  <a:tcPr anchor="ctr"/>
                </a:tc>
                <a:extLst>
                  <a:ext uri="{0D108BD9-81ED-4DB2-BD59-A6C34878D82A}">
                    <a16:rowId xmlns:a16="http://schemas.microsoft.com/office/drawing/2014/main" xmlns="" val="10008"/>
                  </a:ext>
                </a:extLst>
              </a:tr>
            </a:tbl>
          </a:graphicData>
        </a:graphic>
      </p:graphicFrame>
      <p:pic>
        <p:nvPicPr>
          <p:cNvPr id="7" name="図 6"/>
          <p:cNvPicPr>
            <a:picLocks noChangeAspect="1"/>
          </p:cNvPicPr>
          <p:nvPr/>
        </p:nvPicPr>
        <p:blipFill rotWithShape="1">
          <a:blip r:embed="rId2"/>
          <a:srcRect l="43208" t="39946" r="43196" b="43450"/>
          <a:stretch/>
        </p:blipFill>
        <p:spPr>
          <a:xfrm>
            <a:off x="3861048" y="6556856"/>
            <a:ext cx="810725" cy="792088"/>
          </a:xfrm>
          <a:prstGeom prst="rect">
            <a:avLst/>
          </a:prstGeom>
        </p:spPr>
      </p:pic>
    </p:spTree>
    <p:extLst>
      <p:ext uri="{BB962C8B-B14F-4D97-AF65-F5344CB8AC3E}">
        <p14:creationId xmlns:p14="http://schemas.microsoft.com/office/powerpoint/2010/main" val="17583060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72</Words>
  <Application>Microsoft Office PowerPoint</Application>
  <PresentationFormat>画面に合わせる (4:3)</PresentationFormat>
  <Paragraphs>31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北見赤十字病院主催 令和6年度　第1回アピアランスケア研修会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北見赤十字病院 アピアランスケア研修会</dc:title>
  <dc:creator>北見赤十字病院</dc:creator>
  <cp:lastModifiedBy>北見赤十字病院</cp:lastModifiedBy>
  <cp:revision>16</cp:revision>
  <dcterms:created xsi:type="dcterms:W3CDTF">2024-06-18T02:55:26Z</dcterms:created>
  <dcterms:modified xsi:type="dcterms:W3CDTF">2024-06-26T00:45:48Z</dcterms:modified>
</cp:coreProperties>
</file>