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7" autoAdjust="0"/>
  </p:normalViewPr>
  <p:slideViewPr>
    <p:cSldViewPr>
      <p:cViewPr varScale="1">
        <p:scale>
          <a:sx n="78" d="100"/>
          <a:sy n="78" d="100"/>
        </p:scale>
        <p:origin x="-1536" y="-8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299527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195397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3430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4238127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1175333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210612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155174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242597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302007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126867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8237D90-97F3-4337-91DD-F73BE2D5C5F4}" type="datetimeFigureOut">
              <a:rPr kumimoji="1" lang="ja-JP" altLang="en-US" smtClean="0"/>
              <a:t>2024/6/26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227740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8237D90-97F3-4337-91DD-F73BE2D5C5F4}" type="datetimeFigureOut">
              <a:rPr kumimoji="1" lang="ja-JP" altLang="en-US" smtClean="0"/>
              <a:t>2024/6/26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F5DFE8A-68B9-4659-B55C-707F1679355D}" type="slidenum">
              <a:rPr kumimoji="1" lang="ja-JP" altLang="en-US" smtClean="0"/>
              <a:t>‹#›</a:t>
            </a:fld>
            <a:endParaRPr kumimoji="1" lang="ja-JP" altLang="en-US"/>
          </a:p>
        </p:txBody>
      </p:sp>
    </p:spTree>
    <p:extLst>
      <p:ext uri="{BB962C8B-B14F-4D97-AF65-F5344CB8AC3E}">
        <p14:creationId xmlns:p14="http://schemas.microsoft.com/office/powerpoint/2010/main" val="1393477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07504"/>
            <a:ext cx="6835852" cy="936104"/>
          </a:xfrm>
        </p:spPr>
        <p:txBody>
          <a:bodyPr>
            <a:noAutofit/>
          </a:bodyPr>
          <a:lstStyle/>
          <a:p>
            <a:r>
              <a:rPr kumimoji="1" lang="ja-JP" altLang="en-US" sz="2800" dirty="0">
                <a:latin typeface="HGP創英角ﾎﾟｯﾌﾟ体" panose="040B0A00000000000000" pitchFamily="50" charset="-128"/>
                <a:ea typeface="HGP創英角ﾎﾟｯﾌﾟ体" panose="040B0A00000000000000" pitchFamily="50" charset="-128"/>
              </a:rPr>
              <a:t>北見赤十字病院主催</a:t>
            </a:r>
            <a:r>
              <a:rPr kumimoji="1" lang="en-US" altLang="ja-JP" sz="2800" dirty="0">
                <a:latin typeface="HGP創英角ﾎﾟｯﾌﾟ体" panose="040B0A00000000000000" pitchFamily="50" charset="-128"/>
                <a:ea typeface="HGP創英角ﾎﾟｯﾌﾟ体" panose="040B0A00000000000000" pitchFamily="50" charset="-128"/>
              </a:rPr>
              <a:t/>
            </a:r>
            <a:br>
              <a:rPr kumimoji="1" lang="en-US" altLang="ja-JP" sz="2800" dirty="0">
                <a:latin typeface="HGP創英角ﾎﾟｯﾌﾟ体" panose="040B0A00000000000000" pitchFamily="50" charset="-128"/>
                <a:ea typeface="HGP創英角ﾎﾟｯﾌﾟ体" panose="040B0A00000000000000" pitchFamily="50" charset="-128"/>
              </a:rPr>
            </a:br>
            <a:r>
              <a:rPr kumimoji="1" lang="ja-JP" altLang="en-US" sz="2800" dirty="0">
                <a:latin typeface="HGP創英角ﾎﾟｯﾌﾟ体" panose="040B0A00000000000000" pitchFamily="50" charset="-128"/>
                <a:ea typeface="HGP創英角ﾎﾟｯﾌﾟ体" panose="040B0A00000000000000" pitchFamily="50" charset="-128"/>
              </a:rPr>
              <a:t>令和</a:t>
            </a:r>
            <a:r>
              <a:rPr kumimoji="1" lang="en-US" altLang="ja-JP" sz="2800" dirty="0">
                <a:latin typeface="HGP創英角ﾎﾟｯﾌﾟ体" panose="040B0A00000000000000" pitchFamily="50" charset="-128"/>
                <a:ea typeface="HGP創英角ﾎﾟｯﾌﾟ体" panose="040B0A00000000000000" pitchFamily="50" charset="-128"/>
              </a:rPr>
              <a:t>6</a:t>
            </a:r>
            <a:r>
              <a:rPr kumimoji="1" lang="ja-JP" altLang="en-US" sz="2800" dirty="0">
                <a:latin typeface="HGP創英角ﾎﾟｯﾌﾟ体" panose="040B0A00000000000000" pitchFamily="50" charset="-128"/>
                <a:ea typeface="HGP創英角ﾎﾟｯﾌﾟ体" panose="040B0A00000000000000" pitchFamily="50" charset="-128"/>
              </a:rPr>
              <a:t>年度　第</a:t>
            </a:r>
            <a:r>
              <a:rPr kumimoji="1" lang="en-US" altLang="ja-JP" sz="2800" dirty="0">
                <a:latin typeface="HGP創英角ﾎﾟｯﾌﾟ体" panose="040B0A00000000000000" pitchFamily="50" charset="-128"/>
                <a:ea typeface="HGP創英角ﾎﾟｯﾌﾟ体" panose="040B0A00000000000000" pitchFamily="50" charset="-128"/>
              </a:rPr>
              <a:t>1</a:t>
            </a:r>
            <a:r>
              <a:rPr kumimoji="1" lang="ja-JP" altLang="en-US" sz="2800" dirty="0">
                <a:latin typeface="HGP創英角ﾎﾟｯﾌﾟ体" panose="040B0A00000000000000" pitchFamily="50" charset="-128"/>
                <a:ea typeface="HGP創英角ﾎﾟｯﾌﾟ体" panose="040B0A00000000000000" pitchFamily="50" charset="-128"/>
              </a:rPr>
              <a:t>回</a:t>
            </a:r>
            <a:r>
              <a:rPr lang="ja-JP" altLang="en-US" sz="2800" dirty="0">
                <a:latin typeface="HGP創英角ﾎﾟｯﾌﾟ体" panose="040B0A00000000000000" pitchFamily="50" charset="-128"/>
                <a:ea typeface="HGP創英角ﾎﾟｯﾌﾟ体" panose="040B0A00000000000000" pitchFamily="50" charset="-128"/>
              </a:rPr>
              <a:t>アピアランスケア研修会</a:t>
            </a:r>
            <a:endParaRPr kumimoji="1" lang="ja-JP" altLang="en-US" sz="2800" dirty="0">
              <a:latin typeface="HGP創英角ﾎﾟｯﾌﾟ体" panose="040B0A00000000000000" pitchFamily="50" charset="-128"/>
              <a:ea typeface="HGP創英角ﾎﾟｯﾌﾟ体" panose="040B0A00000000000000" pitchFamily="50" charset="-128"/>
            </a:endParaRPr>
          </a:p>
        </p:txBody>
      </p:sp>
      <p:sp>
        <p:nvSpPr>
          <p:cNvPr id="3" name="サブタイトル 2"/>
          <p:cNvSpPr>
            <a:spLocks noGrp="1"/>
          </p:cNvSpPr>
          <p:nvPr>
            <p:ph type="subTitle" idx="1"/>
          </p:nvPr>
        </p:nvSpPr>
        <p:spPr>
          <a:xfrm>
            <a:off x="68196" y="1043608"/>
            <a:ext cx="6735020" cy="2021812"/>
          </a:xfrm>
          <a:ln>
            <a:solidFill>
              <a:schemeClr val="tx1"/>
            </a:solidFill>
            <a:prstDash val="dash"/>
          </a:ln>
        </p:spPr>
        <p:txBody>
          <a:bodyPr>
            <a:noAutofit/>
          </a:bodyPr>
          <a:lstStyle/>
          <a:p>
            <a:pPr algn="l"/>
            <a:r>
              <a:rPr lang="ja-JP" altLang="en-US" sz="1400" dirty="0">
                <a:solidFill>
                  <a:schemeClr val="tx1"/>
                </a:solidFill>
                <a:latin typeface="+mn-ea"/>
              </a:rPr>
              <a:t>　平素、当院の取り組みについて、ご理解・ご協力賜りまして誠にありがとうございます。</a:t>
            </a:r>
            <a:endParaRPr lang="en-US" altLang="ja-JP" sz="1400" dirty="0">
              <a:solidFill>
                <a:schemeClr val="tx1"/>
              </a:solidFill>
              <a:latin typeface="+mn-ea"/>
            </a:endParaRPr>
          </a:p>
          <a:p>
            <a:pPr algn="l"/>
            <a:r>
              <a:rPr lang="ja-JP" altLang="en-US" sz="1400" dirty="0">
                <a:solidFill>
                  <a:schemeClr val="tx1"/>
                </a:solidFill>
                <a:latin typeface="+mn-ea"/>
              </a:rPr>
              <a:t>さて、第</a:t>
            </a:r>
            <a:r>
              <a:rPr lang="en-US" altLang="ja-JP" sz="1400" dirty="0">
                <a:solidFill>
                  <a:schemeClr val="tx1"/>
                </a:solidFill>
                <a:latin typeface="+mn-ea"/>
              </a:rPr>
              <a:t>4</a:t>
            </a:r>
            <a:r>
              <a:rPr lang="ja-JP" altLang="en-US" sz="1400" dirty="0">
                <a:solidFill>
                  <a:schemeClr val="tx1"/>
                </a:solidFill>
                <a:latin typeface="+mn-ea"/>
              </a:rPr>
              <a:t>期がん対策推進基本計画</a:t>
            </a:r>
            <a:r>
              <a:rPr kumimoji="1" lang="ja-JP" altLang="en-US" sz="1400" dirty="0">
                <a:solidFill>
                  <a:schemeClr val="tx1"/>
                </a:solidFill>
                <a:latin typeface="+mn-ea"/>
              </a:rPr>
              <a:t>に</a:t>
            </a:r>
            <a:r>
              <a:rPr kumimoji="1" lang="en-US" altLang="ja-JP" sz="1400" dirty="0">
                <a:solidFill>
                  <a:schemeClr val="tx1"/>
                </a:solidFill>
                <a:latin typeface="+mn-ea"/>
              </a:rPr>
              <a:t>『</a:t>
            </a:r>
            <a:r>
              <a:rPr kumimoji="1" lang="ja-JP" altLang="en-US" sz="1400" dirty="0">
                <a:solidFill>
                  <a:schemeClr val="tx1"/>
                </a:solidFill>
                <a:latin typeface="+mn-ea"/>
              </a:rPr>
              <a:t>アピアランスケア</a:t>
            </a:r>
            <a:r>
              <a:rPr kumimoji="1" lang="en-US" altLang="ja-JP" sz="1400" dirty="0">
                <a:solidFill>
                  <a:schemeClr val="tx1"/>
                </a:solidFill>
                <a:latin typeface="+mn-ea"/>
              </a:rPr>
              <a:t>』</a:t>
            </a:r>
            <a:r>
              <a:rPr lang="ja-JP" altLang="en-US" sz="1400" dirty="0">
                <a:solidFill>
                  <a:schemeClr val="tx1"/>
                </a:solidFill>
                <a:latin typeface="+mn-ea"/>
              </a:rPr>
              <a:t>が盛り込まれました。</a:t>
            </a:r>
            <a:endParaRPr lang="en-US" altLang="ja-JP" sz="1400" dirty="0">
              <a:solidFill>
                <a:schemeClr val="tx1"/>
              </a:solidFill>
              <a:latin typeface="+mn-ea"/>
            </a:endParaRPr>
          </a:p>
          <a:p>
            <a:pPr algn="l"/>
            <a:r>
              <a:rPr lang="ja-JP" altLang="en-US" sz="1400" dirty="0">
                <a:solidFill>
                  <a:schemeClr val="tx1"/>
                </a:solidFill>
                <a:latin typeface="+mn-ea"/>
              </a:rPr>
              <a:t>　当院は令和</a:t>
            </a:r>
            <a:r>
              <a:rPr lang="en-US" altLang="ja-JP" sz="1400" dirty="0">
                <a:solidFill>
                  <a:schemeClr val="tx1"/>
                </a:solidFill>
                <a:latin typeface="+mn-ea"/>
              </a:rPr>
              <a:t>6</a:t>
            </a:r>
            <a:r>
              <a:rPr lang="ja-JP" altLang="en-US" sz="1400" dirty="0">
                <a:solidFill>
                  <a:schemeClr val="tx1"/>
                </a:solidFill>
                <a:latin typeface="+mn-ea"/>
              </a:rPr>
              <a:t>年度厚労省アピアランスケアモデル事業（全国</a:t>
            </a:r>
            <a:r>
              <a:rPr lang="en-US" altLang="ja-JP" sz="1400" dirty="0">
                <a:solidFill>
                  <a:schemeClr val="tx1"/>
                </a:solidFill>
                <a:latin typeface="+mn-ea"/>
              </a:rPr>
              <a:t>10</a:t>
            </a:r>
            <a:r>
              <a:rPr lang="ja-JP" altLang="en-US" sz="1400" dirty="0">
                <a:solidFill>
                  <a:schemeClr val="tx1"/>
                </a:solidFill>
                <a:latin typeface="+mn-ea"/>
              </a:rPr>
              <a:t>施設の一つ）に採択されました。当院はもとより、地域全体で</a:t>
            </a:r>
            <a:r>
              <a:rPr lang="en-US" altLang="ja-JP" sz="1400" dirty="0">
                <a:solidFill>
                  <a:schemeClr val="tx1"/>
                </a:solidFill>
                <a:latin typeface="+mn-ea"/>
              </a:rPr>
              <a:t>『</a:t>
            </a:r>
            <a:r>
              <a:rPr lang="ja-JP" altLang="en-US" sz="1400" dirty="0">
                <a:solidFill>
                  <a:schemeClr val="tx1"/>
                </a:solidFill>
                <a:latin typeface="+mn-ea"/>
              </a:rPr>
              <a:t>アピアランスケア</a:t>
            </a:r>
            <a:r>
              <a:rPr lang="en-US" altLang="ja-JP" sz="1400" dirty="0">
                <a:solidFill>
                  <a:schemeClr val="tx1"/>
                </a:solidFill>
                <a:latin typeface="+mn-ea"/>
              </a:rPr>
              <a:t>』</a:t>
            </a:r>
            <a:r>
              <a:rPr lang="ja-JP" altLang="en-US" sz="1400" dirty="0">
                <a:solidFill>
                  <a:schemeClr val="tx1"/>
                </a:solidFill>
                <a:latin typeface="+mn-ea"/>
              </a:rPr>
              <a:t>が提供できる体制整備を皆様とともに進めてまいりたいと考えております。</a:t>
            </a:r>
            <a:endParaRPr lang="en-US" altLang="ja-JP" sz="1400" dirty="0">
              <a:solidFill>
                <a:schemeClr val="tx1"/>
              </a:solidFill>
              <a:latin typeface="+mn-ea"/>
            </a:endParaRPr>
          </a:p>
          <a:p>
            <a:pPr algn="l"/>
            <a:r>
              <a:rPr lang="ja-JP" altLang="en-US" sz="1400" dirty="0">
                <a:solidFill>
                  <a:schemeClr val="tx1"/>
                </a:solidFill>
                <a:latin typeface="+mn-ea"/>
              </a:rPr>
              <a:t>　今回、</a:t>
            </a:r>
            <a:r>
              <a:rPr lang="en-US" altLang="ja-JP" sz="1400" dirty="0">
                <a:solidFill>
                  <a:schemeClr val="tx1"/>
                </a:solidFill>
                <a:latin typeface="+mn-ea"/>
              </a:rPr>
              <a:t>『</a:t>
            </a:r>
            <a:r>
              <a:rPr lang="ja-JP" altLang="en-US" sz="1400" dirty="0">
                <a:solidFill>
                  <a:schemeClr val="tx1"/>
                </a:solidFill>
                <a:latin typeface="+mn-ea"/>
              </a:rPr>
              <a:t>アピアランスケア</a:t>
            </a:r>
            <a:r>
              <a:rPr lang="en-US" altLang="ja-JP" sz="1400" dirty="0">
                <a:solidFill>
                  <a:schemeClr val="tx1"/>
                </a:solidFill>
                <a:latin typeface="+mn-ea"/>
              </a:rPr>
              <a:t>』</a:t>
            </a:r>
            <a:r>
              <a:rPr lang="ja-JP" altLang="en-US" sz="1400" dirty="0">
                <a:solidFill>
                  <a:schemeClr val="tx1"/>
                </a:solidFill>
                <a:latin typeface="+mn-ea"/>
              </a:rPr>
              <a:t>についての基本的な事項と、今後の当院の提供体制整備について、院内外の</a:t>
            </a:r>
            <a:r>
              <a:rPr kumimoji="1" lang="ja-JP" altLang="en-US" sz="1400" dirty="0">
                <a:solidFill>
                  <a:schemeClr val="tx1"/>
                </a:solidFill>
                <a:latin typeface="+mn-ea"/>
              </a:rPr>
              <a:t>皆様と情報共有させていただきたく研修会を企画しました。</a:t>
            </a:r>
            <a:endParaRPr kumimoji="1" lang="en-US" altLang="ja-JP" sz="1400" dirty="0">
              <a:solidFill>
                <a:schemeClr val="tx1"/>
              </a:solidFill>
              <a:latin typeface="+mn-ea"/>
            </a:endParaRPr>
          </a:p>
          <a:p>
            <a:pPr algn="l"/>
            <a:r>
              <a:rPr lang="ja-JP" altLang="en-US" sz="1400" dirty="0">
                <a:solidFill>
                  <a:schemeClr val="tx1"/>
                </a:solidFill>
                <a:latin typeface="+mn-ea"/>
              </a:rPr>
              <a:t>　ぜひとも多くの皆様に</a:t>
            </a:r>
            <a:r>
              <a:rPr kumimoji="1" lang="ja-JP" altLang="en-US" sz="1400" dirty="0">
                <a:solidFill>
                  <a:schemeClr val="tx1"/>
                </a:solidFill>
                <a:latin typeface="+mn-ea"/>
              </a:rPr>
              <a:t>ご参加いただければ幸いです。よろしくお願いします。</a:t>
            </a:r>
          </a:p>
        </p:txBody>
      </p:sp>
      <p:graphicFrame>
        <p:nvGraphicFramePr>
          <p:cNvPr id="6" name="表 5"/>
          <p:cNvGraphicFramePr>
            <a:graphicFrameLocks noGrp="1"/>
          </p:cNvGraphicFramePr>
          <p:nvPr>
            <p:extLst>
              <p:ext uri="{D42A27DB-BD31-4B8C-83A1-F6EECF244321}">
                <p14:modId xmlns:p14="http://schemas.microsoft.com/office/powerpoint/2010/main" val="1678598297"/>
              </p:ext>
            </p:extLst>
          </p:nvPr>
        </p:nvGraphicFramePr>
        <p:xfrm>
          <a:off x="217821" y="3127268"/>
          <a:ext cx="6422357" cy="5936255"/>
        </p:xfrm>
        <a:graphic>
          <a:graphicData uri="http://schemas.openxmlformats.org/drawingml/2006/table">
            <a:tbl>
              <a:tblPr firstRow="1" lastCol="1" bandRow="1">
                <a:tableStyleId>{10A1B5D5-9B99-4C35-A422-299274C87663}</a:tableStyleId>
              </a:tblPr>
              <a:tblGrid>
                <a:gridCol w="1406843">
                  <a:extLst>
                    <a:ext uri="{9D8B030D-6E8A-4147-A177-3AD203B41FA5}">
                      <a16:colId xmlns:a16="http://schemas.microsoft.com/office/drawing/2014/main" xmlns="" val="20000"/>
                    </a:ext>
                  </a:extLst>
                </a:gridCol>
                <a:gridCol w="5015514">
                  <a:extLst>
                    <a:ext uri="{9D8B030D-6E8A-4147-A177-3AD203B41FA5}">
                      <a16:colId xmlns:a16="http://schemas.microsoft.com/office/drawing/2014/main" xmlns="" val="20001"/>
                    </a:ext>
                  </a:extLst>
                </a:gridCol>
              </a:tblGrid>
              <a:tr h="636811">
                <a:tc>
                  <a:txBody>
                    <a:bodyPr/>
                    <a:lstStyle/>
                    <a:p>
                      <a:pPr algn="ctr"/>
                      <a:r>
                        <a:rPr kumimoji="1" lang="en-US" altLang="ja-JP" dirty="0">
                          <a:solidFill>
                            <a:schemeClr val="tx1"/>
                          </a:solidFill>
                        </a:rPr>
                        <a:t>【</a:t>
                      </a:r>
                      <a:r>
                        <a:rPr kumimoji="1" lang="ja-JP" altLang="en-US" dirty="0">
                          <a:solidFill>
                            <a:schemeClr val="tx1"/>
                          </a:solidFill>
                        </a:rPr>
                        <a:t>演　　題</a:t>
                      </a:r>
                      <a:r>
                        <a:rPr kumimoji="1" lang="en-US" altLang="ja-JP" dirty="0">
                          <a:solidFill>
                            <a:schemeClr val="tx1"/>
                          </a:solidFill>
                        </a:rPr>
                        <a:t>】</a:t>
                      </a:r>
                      <a:endParaRPr kumimoji="1" lang="en-US" altLang="ja-JP" b="1" dirty="0">
                        <a:solidFill>
                          <a:schemeClr val="tx1"/>
                        </a:solidFill>
                        <a:latin typeface="+mn-ea"/>
                        <a:ea typeface="+mn-ea"/>
                      </a:endParaRPr>
                    </a:p>
                  </a:txBody>
                  <a:tcPr anchor="ctr">
                    <a:solidFill>
                      <a:schemeClr val="bg1"/>
                    </a:solidFill>
                  </a:tcPr>
                </a:tc>
                <a:tc>
                  <a:txBody>
                    <a:bodyPr/>
                    <a:lstStyle/>
                    <a:p>
                      <a:r>
                        <a:rPr lang="ja-JP" altLang="en-US" sz="1800" dirty="0">
                          <a:solidFill>
                            <a:schemeClr val="tx1"/>
                          </a:solidFill>
                          <a:effectLst/>
                        </a:rPr>
                        <a:t>　　</a:t>
                      </a:r>
                      <a:r>
                        <a:rPr lang="ja-JP" altLang="en-US" sz="1800" dirty="0">
                          <a:solidFill>
                            <a:schemeClr val="tx1"/>
                          </a:solidFill>
                        </a:rPr>
                        <a:t>アピアランスケアについて考える（仮）</a:t>
                      </a:r>
                      <a:endParaRPr lang="en-US" altLang="ja-JP" sz="1800" dirty="0">
                        <a:solidFill>
                          <a:schemeClr val="tx1"/>
                        </a:solidFill>
                      </a:endParaRPr>
                    </a:p>
                    <a:p>
                      <a:r>
                        <a:rPr lang="en-US" altLang="ja-JP" sz="1800" dirty="0">
                          <a:solidFill>
                            <a:schemeClr val="tx1"/>
                          </a:solidFill>
                        </a:rPr>
                        <a:t>『</a:t>
                      </a:r>
                      <a:r>
                        <a:rPr lang="ja-JP" altLang="en-US" sz="1800" dirty="0">
                          <a:solidFill>
                            <a:schemeClr val="tx1"/>
                          </a:solidFill>
                        </a:rPr>
                        <a:t>誰一人取り残さない（</a:t>
                      </a:r>
                      <a:r>
                        <a:rPr lang="en-US" altLang="ja-JP" sz="1800" dirty="0">
                          <a:solidFill>
                            <a:schemeClr val="tx1"/>
                          </a:solidFill>
                        </a:rPr>
                        <a:t>leave no one behind</a:t>
                      </a:r>
                      <a:r>
                        <a:rPr lang="ja-JP" altLang="en-US" sz="1800" dirty="0">
                          <a:solidFill>
                            <a:schemeClr val="tx1"/>
                          </a:solidFill>
                        </a:rPr>
                        <a:t>）</a:t>
                      </a:r>
                      <a:r>
                        <a:rPr lang="en-US" altLang="ja-JP" sz="1800" dirty="0">
                          <a:solidFill>
                            <a:schemeClr val="tx1"/>
                          </a:solidFill>
                        </a:rPr>
                        <a:t>』</a:t>
                      </a:r>
                      <a:r>
                        <a:rPr lang="ja-JP" altLang="en-US" sz="1800" dirty="0">
                          <a:solidFill>
                            <a:schemeClr val="tx1"/>
                          </a:solidFill>
                          <a:effectLst/>
                        </a:rPr>
                        <a:t>　</a:t>
                      </a:r>
                      <a:endParaRPr kumimoji="1" lang="en-US" altLang="ja-JP" sz="2400" b="1" dirty="0">
                        <a:solidFill>
                          <a:schemeClr val="tx1"/>
                        </a:solidFill>
                        <a:latin typeface="Batang" panose="02030600000101010101" pitchFamily="18" charset="-127"/>
                        <a:ea typeface="Batang" panose="02030600000101010101" pitchFamily="18" charset="-127"/>
                      </a:endParaRPr>
                    </a:p>
                  </a:txBody>
                  <a:tcPr anchor="ctr">
                    <a:solidFill>
                      <a:schemeClr val="bg1"/>
                    </a:solidFill>
                  </a:tcPr>
                </a:tc>
                <a:extLst>
                  <a:ext uri="{0D108BD9-81ED-4DB2-BD59-A6C34878D82A}">
                    <a16:rowId xmlns:a16="http://schemas.microsoft.com/office/drawing/2014/main" xmlns="" val="10000"/>
                  </a:ext>
                </a:extLst>
              </a:tr>
              <a:tr h="818757">
                <a:tc>
                  <a:txBody>
                    <a:bodyPr/>
                    <a:lstStyle/>
                    <a:p>
                      <a:pPr algn="ctr"/>
                      <a:r>
                        <a:rPr kumimoji="1" lang="en-US" altLang="ja-JP" dirty="0"/>
                        <a:t>【</a:t>
                      </a:r>
                      <a:r>
                        <a:rPr kumimoji="1" lang="ja-JP" altLang="en-US" dirty="0"/>
                        <a:t>講　　師</a:t>
                      </a:r>
                      <a:r>
                        <a:rPr kumimoji="1" lang="en-US" altLang="ja-JP" dirty="0"/>
                        <a:t>】</a:t>
                      </a:r>
                      <a:endParaRPr kumimoji="1" lang="ja-JP" altLang="en-US" b="1" dirty="0">
                        <a:latin typeface="+mn-ea"/>
                        <a:ea typeface="+mn-ea"/>
                      </a:endParaRPr>
                    </a:p>
                  </a:txBody>
                  <a:tcPr anchor="ctr"/>
                </a:tc>
                <a:tc>
                  <a:txBody>
                    <a:bodyPr/>
                    <a:lstStyle/>
                    <a:p>
                      <a:pPr algn="l"/>
                      <a:r>
                        <a:rPr lang="ja-JP" altLang="en-US" sz="1600" b="1" dirty="0">
                          <a:effectLst/>
                          <a:latin typeface="+mn-ea"/>
                          <a:ea typeface="+mn-ea"/>
                        </a:rPr>
                        <a:t>北見赤十字病院　　副院長　　　　　　　　 上林　実　　　　　　　　　　　　　　</a:t>
                      </a:r>
                      <a:endParaRPr lang="en-US" altLang="ja-JP" sz="1600" b="1" dirty="0">
                        <a:effectLst/>
                        <a:latin typeface="+mn-ea"/>
                        <a:ea typeface="+mn-ea"/>
                      </a:endParaRPr>
                    </a:p>
                    <a:p>
                      <a:pPr algn="l"/>
                      <a:r>
                        <a:rPr kumimoji="1" lang="ja-JP" altLang="en-US" sz="1600" b="1" dirty="0">
                          <a:solidFill>
                            <a:schemeClr val="tx1"/>
                          </a:solidFill>
                          <a:effectLst/>
                          <a:latin typeface="+mn-ea"/>
                          <a:ea typeface="+mn-ea"/>
                        </a:rPr>
                        <a:t>同　がん化学療法看護認定看護師　　　 渡　明美　</a:t>
                      </a:r>
                      <a:endParaRPr kumimoji="1" lang="en-US" altLang="ja-JP" sz="2000" b="1" dirty="0">
                        <a:solidFill>
                          <a:schemeClr val="tx1"/>
                        </a:solidFill>
                        <a:effectLst/>
                        <a:latin typeface="+mn-ea"/>
                        <a:ea typeface="+mn-ea"/>
                      </a:endParaRPr>
                    </a:p>
                    <a:p>
                      <a:pPr algn="l"/>
                      <a:r>
                        <a:rPr kumimoji="1" lang="ja-JP" altLang="en-US" sz="1600" b="1" kern="1200" dirty="0">
                          <a:effectLst/>
                          <a:latin typeface="+mn-ea"/>
                          <a:ea typeface="+mn-ea"/>
                        </a:rPr>
                        <a:t>　　　　　　　　　　　　　　　　　　　　　 　　　　國井　みすず</a:t>
                      </a:r>
                      <a:endParaRPr kumimoji="1" lang="en-US" altLang="zh-TW" sz="1600" b="1" kern="1200" dirty="0">
                        <a:effectLst/>
                        <a:latin typeface="+mn-ea"/>
                        <a:ea typeface="+mn-ea"/>
                      </a:endParaRPr>
                    </a:p>
                  </a:txBody>
                  <a:tcPr anchor="ctr"/>
                </a:tc>
                <a:extLst>
                  <a:ext uri="{0D108BD9-81ED-4DB2-BD59-A6C34878D82A}">
                    <a16:rowId xmlns:a16="http://schemas.microsoft.com/office/drawing/2014/main" xmlns="" val="10001"/>
                  </a:ext>
                </a:extLst>
              </a:tr>
              <a:tr h="636811">
                <a:tc>
                  <a:txBody>
                    <a:bodyPr/>
                    <a:lstStyle/>
                    <a:p>
                      <a:pPr algn="ctr"/>
                      <a:r>
                        <a:rPr kumimoji="1" lang="en-US" altLang="ja-JP" dirty="0"/>
                        <a:t>【</a:t>
                      </a:r>
                      <a:r>
                        <a:rPr kumimoji="1" lang="ja-JP" altLang="en-US" dirty="0"/>
                        <a:t>日　　時</a:t>
                      </a:r>
                      <a:r>
                        <a:rPr kumimoji="1" lang="en-US" altLang="ja-JP" dirty="0"/>
                        <a:t>】</a:t>
                      </a:r>
                      <a:endParaRPr kumimoji="1" lang="ja-JP" altLang="en-US" b="1"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2024</a:t>
                      </a:r>
                      <a:r>
                        <a:rPr kumimoji="1" lang="ja-JP" altLang="en-US" dirty="0"/>
                        <a:t>年</a:t>
                      </a:r>
                      <a:r>
                        <a:rPr kumimoji="1" lang="ja-JP" altLang="en-US" sz="3600" dirty="0"/>
                        <a:t>８</a:t>
                      </a:r>
                      <a:r>
                        <a:rPr kumimoji="1" lang="ja-JP" altLang="en-US" dirty="0"/>
                        <a:t>月 </a:t>
                      </a:r>
                      <a:r>
                        <a:rPr kumimoji="1" lang="ja-JP" altLang="en-US" sz="3600" dirty="0">
                          <a:solidFill>
                            <a:schemeClr val="tx1"/>
                          </a:solidFill>
                        </a:rPr>
                        <a:t>１</a:t>
                      </a:r>
                      <a:r>
                        <a:rPr kumimoji="1" lang="ja-JP" altLang="en-US" sz="1800" dirty="0"/>
                        <a:t>日</a:t>
                      </a:r>
                      <a:r>
                        <a:rPr kumimoji="1" lang="en-US" altLang="ja-JP" dirty="0"/>
                        <a:t>(</a:t>
                      </a:r>
                      <a:r>
                        <a:rPr kumimoji="1" lang="ja-JP" altLang="en-US" dirty="0"/>
                        <a:t>木</a:t>
                      </a:r>
                      <a:r>
                        <a:rPr kumimoji="1" lang="en-US" altLang="ja-JP" dirty="0"/>
                        <a:t>)</a:t>
                      </a:r>
                      <a:r>
                        <a:rPr kumimoji="1" lang="en-US" altLang="ja-JP" baseline="0" dirty="0"/>
                        <a:t>   </a:t>
                      </a:r>
                      <a:r>
                        <a:rPr kumimoji="1" lang="en-US" altLang="ja-JP" sz="2400" dirty="0"/>
                        <a:t>18:00</a:t>
                      </a:r>
                      <a:r>
                        <a:rPr kumimoji="1" lang="ja-JP" altLang="en-US" sz="2400" dirty="0"/>
                        <a:t>～</a:t>
                      </a:r>
                      <a:r>
                        <a:rPr kumimoji="1" lang="en-US" altLang="ja-JP" sz="2400" dirty="0"/>
                        <a:t>18:30</a:t>
                      </a:r>
                    </a:p>
                  </a:txBody>
                  <a:tcPr anchor="ctr"/>
                </a:tc>
                <a:extLst>
                  <a:ext uri="{0D108BD9-81ED-4DB2-BD59-A6C34878D82A}">
                    <a16:rowId xmlns:a16="http://schemas.microsoft.com/office/drawing/2014/main" xmlns="" val="10002"/>
                  </a:ext>
                </a:extLst>
              </a:tr>
              <a:tr h="499046">
                <a:tc>
                  <a:txBody>
                    <a:bodyPr/>
                    <a:lstStyle/>
                    <a:p>
                      <a:pPr algn="ctr"/>
                      <a:r>
                        <a:rPr kumimoji="1" lang="en-US" altLang="ja-JP" dirty="0"/>
                        <a:t>【</a:t>
                      </a:r>
                      <a:r>
                        <a:rPr kumimoji="1" lang="ja-JP" altLang="en-US" dirty="0"/>
                        <a:t>会場①</a:t>
                      </a:r>
                      <a:r>
                        <a:rPr kumimoji="1" lang="en-US" altLang="ja-JP" dirty="0"/>
                        <a:t>】</a:t>
                      </a:r>
                      <a:endParaRPr kumimoji="1" lang="ja-JP" altLang="en-US" b="1"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北見赤十字病院　北館</a:t>
                      </a:r>
                      <a:r>
                        <a:rPr kumimoji="1" lang="en-US" altLang="ja-JP" dirty="0"/>
                        <a:t>3</a:t>
                      </a:r>
                      <a:r>
                        <a:rPr kumimoji="1" lang="ja-JP" altLang="en-US" dirty="0"/>
                        <a:t>階　大会議室</a:t>
                      </a:r>
                      <a:endParaRPr kumimoji="1" lang="en-US" altLang="ja-JP" sz="2400" dirty="0"/>
                    </a:p>
                  </a:txBody>
                  <a:tcPr anchor="ctr"/>
                </a:tc>
                <a:extLst>
                  <a:ext uri="{0D108BD9-81ED-4DB2-BD59-A6C34878D82A}">
                    <a16:rowId xmlns:a16="http://schemas.microsoft.com/office/drawing/2014/main" xmlns="" val="10003"/>
                  </a:ext>
                </a:extLst>
              </a:tr>
              <a:tr h="499449">
                <a:tc>
                  <a:txBody>
                    <a:bodyPr/>
                    <a:lstStyle/>
                    <a:p>
                      <a:pPr algn="ctr"/>
                      <a:r>
                        <a:rPr kumimoji="1" lang="en-US" altLang="ja-JP" dirty="0"/>
                        <a:t>【</a:t>
                      </a:r>
                      <a:r>
                        <a:rPr kumimoji="1" lang="ja-JP" altLang="en-US" dirty="0"/>
                        <a:t>会場②</a:t>
                      </a:r>
                      <a:r>
                        <a:rPr kumimoji="1" lang="en-US" altLang="ja-JP" dirty="0"/>
                        <a:t>】</a:t>
                      </a:r>
                      <a:endParaRPr kumimoji="1" lang="ja-JP" altLang="en-US" b="1" dirty="0">
                        <a:latin typeface="+mn-ea"/>
                        <a:ea typeface="+mn-ea"/>
                      </a:endParaRPr>
                    </a:p>
                  </a:txBody>
                  <a:tcPr anchor="ctr"/>
                </a:tc>
                <a:tc>
                  <a:txBody>
                    <a:bodyPr/>
                    <a:lstStyle/>
                    <a:p>
                      <a:pPr algn="ctr"/>
                      <a:r>
                        <a:rPr lang="en-US" altLang="ja-JP" dirty="0"/>
                        <a:t>Zoom</a:t>
                      </a:r>
                      <a:r>
                        <a:rPr lang="ja-JP" altLang="en-US" dirty="0" err="1"/>
                        <a:t>にて</a:t>
                      </a:r>
                      <a:r>
                        <a:rPr lang="ja-JP" altLang="en-US" dirty="0"/>
                        <a:t>Ｗｅｂ配信（先着</a:t>
                      </a:r>
                      <a:r>
                        <a:rPr lang="en-US" altLang="ja-JP" dirty="0"/>
                        <a:t>100</a:t>
                      </a:r>
                      <a:r>
                        <a:rPr lang="ja-JP" altLang="en-US" dirty="0"/>
                        <a:t>名）</a:t>
                      </a:r>
                      <a:endParaRPr lang="en-US" altLang="ja-JP" dirty="0"/>
                    </a:p>
                  </a:txBody>
                  <a:tcPr anchor="ctr"/>
                </a:tc>
                <a:extLst>
                  <a:ext uri="{0D108BD9-81ED-4DB2-BD59-A6C34878D82A}">
                    <a16:rowId xmlns:a16="http://schemas.microsoft.com/office/drawing/2014/main" xmlns="" val="10004"/>
                  </a:ext>
                </a:extLst>
              </a:tr>
              <a:tr h="1728488">
                <a:tc>
                  <a:txBody>
                    <a:bodyPr/>
                    <a:lstStyle/>
                    <a:p>
                      <a:pPr algn="ctr"/>
                      <a:r>
                        <a:rPr kumimoji="1" lang="en-US" altLang="ja-JP" sz="1600" b="1" dirty="0"/>
                        <a:t>【</a:t>
                      </a:r>
                      <a:r>
                        <a:rPr kumimoji="1" lang="ja-JP" altLang="en-US" sz="1600" b="1" dirty="0"/>
                        <a:t>お申し込み</a:t>
                      </a:r>
                      <a:r>
                        <a:rPr kumimoji="1" lang="en-US" altLang="ja-JP" sz="1600" b="1" dirty="0"/>
                        <a:t>】</a:t>
                      </a:r>
                      <a:endParaRPr kumimoji="1" lang="ja-JP" altLang="en-US" sz="1600" b="1" dirty="0">
                        <a:latin typeface="+mn-ea"/>
                        <a:ea typeface="+mn-ea"/>
                      </a:endParaRPr>
                    </a:p>
                  </a:txBody>
                  <a:tcPr anchor="ctr"/>
                </a:tc>
                <a:tc>
                  <a:txBody>
                    <a:bodyPr/>
                    <a:lstStyle/>
                    <a:p>
                      <a:pPr algn="l"/>
                      <a:r>
                        <a:rPr kumimoji="1" lang="ja-JP" altLang="en-US" dirty="0"/>
                        <a:t>下記の</a:t>
                      </a:r>
                      <a:r>
                        <a:rPr kumimoji="1" lang="en-US" altLang="ja-JP" dirty="0"/>
                        <a:t>URL</a:t>
                      </a:r>
                      <a:r>
                        <a:rPr kumimoji="1" lang="ja-JP" altLang="en-US" dirty="0"/>
                        <a:t>　または</a:t>
                      </a:r>
                      <a:r>
                        <a:rPr kumimoji="1" lang="en-US" altLang="ja-JP" dirty="0"/>
                        <a:t>QR</a:t>
                      </a:r>
                      <a:r>
                        <a:rPr kumimoji="1" lang="ja-JP" altLang="en-US" dirty="0"/>
                        <a:t>コードよりお申し込み下さい。</a:t>
                      </a:r>
                      <a:endParaRPr kumimoji="1" lang="en-US" altLang="ja-JP" sz="1800" u="none" strike="noStrike" kern="1200" baseline="0" dirty="0"/>
                    </a:p>
                    <a:p>
                      <a:pPr algn="l"/>
                      <a:endParaRPr kumimoji="1" lang="en-US" altLang="ja-JP" sz="1800" u="none" strike="noStrike" kern="1200" baseline="0" dirty="0"/>
                    </a:p>
                    <a:p>
                      <a:pPr algn="l"/>
                      <a:endParaRPr kumimoji="1" lang="en-US" altLang="ja-JP" sz="1800" u="none" strike="noStrike" kern="1200" baseline="0" dirty="0"/>
                    </a:p>
                    <a:p>
                      <a:pPr algn="l"/>
                      <a:r>
                        <a:rPr kumimoji="1" lang="ja-JP" altLang="en-US" sz="1800" u="none" strike="noStrike" kern="1200" baseline="0" dirty="0"/>
                        <a:t>申込みサイト：</a:t>
                      </a:r>
                      <a:endParaRPr kumimoji="1" lang="en-US" altLang="ja-JP" sz="1800" u="none" strike="noStrike" kern="1200" baseline="0" dirty="0"/>
                    </a:p>
                    <a:p>
                      <a:pPr algn="l"/>
                      <a:r>
                        <a:rPr kumimoji="1" lang="en-US" altLang="ja-JP" sz="1800" u="none" strike="noStrike" kern="1200" baseline="0" dirty="0"/>
                        <a:t>https://docs.google.com/forms/d/1OQXiscxQ9k6N4cqrjkVZPMghguNPD97SGykdWov_ipw/edit</a:t>
                      </a:r>
                    </a:p>
                  </a:txBody>
                  <a:tcPr anchor="ctr"/>
                </a:tc>
                <a:extLst>
                  <a:ext uri="{0D108BD9-81ED-4DB2-BD59-A6C34878D82A}">
                    <a16:rowId xmlns:a16="http://schemas.microsoft.com/office/drawing/2014/main" xmlns="" val="10005"/>
                  </a:ext>
                </a:extLst>
              </a:tr>
              <a:tr h="363892">
                <a:tc>
                  <a:txBody>
                    <a:bodyPr/>
                    <a:lstStyle/>
                    <a:p>
                      <a:pPr algn="ctr"/>
                      <a:r>
                        <a:rPr kumimoji="1" lang="en-US" altLang="ja-JP" dirty="0"/>
                        <a:t>【</a:t>
                      </a:r>
                      <a:r>
                        <a:rPr kumimoji="1" lang="ja-JP" altLang="en-US" dirty="0"/>
                        <a:t>参 加 費</a:t>
                      </a:r>
                      <a:r>
                        <a:rPr kumimoji="1" lang="en-US" altLang="ja-JP" dirty="0"/>
                        <a:t>】</a:t>
                      </a:r>
                      <a:endParaRPr kumimoji="1" lang="en-US" altLang="ja-JP" b="1" dirty="0">
                        <a:latin typeface="+mn-ea"/>
                        <a:ea typeface="+mn-ea"/>
                      </a:endParaRPr>
                    </a:p>
                  </a:txBody>
                  <a:tcPr anchor="ctr"/>
                </a:tc>
                <a:tc>
                  <a:txBody>
                    <a:bodyPr/>
                    <a:lstStyle/>
                    <a:p>
                      <a:pPr algn="ctr"/>
                      <a:r>
                        <a:rPr kumimoji="1" lang="ja-JP" altLang="en-US" dirty="0"/>
                        <a:t>無　料</a:t>
                      </a:r>
                      <a:endParaRPr kumimoji="1" lang="ja-JP" altLang="en-US" dirty="0">
                        <a:latin typeface="Batang" panose="02030600000101010101" pitchFamily="18" charset="-127"/>
                        <a:ea typeface="Batang" panose="02030600000101010101" pitchFamily="18" charset="-127"/>
                      </a:endParaRPr>
                    </a:p>
                  </a:txBody>
                  <a:tcPr anchor="ctr"/>
                </a:tc>
                <a:extLst>
                  <a:ext uri="{0D108BD9-81ED-4DB2-BD59-A6C34878D82A}">
                    <a16:rowId xmlns:a16="http://schemas.microsoft.com/office/drawing/2014/main" xmlns="" val="10006"/>
                  </a:ext>
                </a:extLst>
              </a:tr>
              <a:tr h="363892">
                <a:tc>
                  <a:txBody>
                    <a:bodyPr/>
                    <a:lstStyle/>
                    <a:p>
                      <a:pPr algn="ctr"/>
                      <a:r>
                        <a:rPr kumimoji="1" lang="en-US" altLang="ja-JP" dirty="0"/>
                        <a:t>【</a:t>
                      </a:r>
                      <a:r>
                        <a:rPr kumimoji="1" lang="ja-JP" altLang="en-US" dirty="0"/>
                        <a:t>締　   切</a:t>
                      </a:r>
                      <a:r>
                        <a:rPr kumimoji="1" lang="en-US" altLang="ja-JP" dirty="0"/>
                        <a:t>】</a:t>
                      </a:r>
                      <a:r>
                        <a:rPr kumimoji="1" lang="ja-JP" altLang="en-US" dirty="0"/>
                        <a:t> </a:t>
                      </a:r>
                      <a:endParaRPr kumimoji="1" lang="ja-JP" altLang="en-US" b="1" dirty="0">
                        <a:latin typeface="+mn-ea"/>
                        <a:ea typeface="+mn-ea"/>
                      </a:endParaRPr>
                    </a:p>
                  </a:txBody>
                  <a:tcPr anchor="ctr"/>
                </a:tc>
                <a:tc>
                  <a:txBody>
                    <a:bodyPr/>
                    <a:lstStyle/>
                    <a:p>
                      <a:pPr algn="ctr"/>
                      <a:r>
                        <a:rPr kumimoji="1" lang="en-US" altLang="ja-JP" dirty="0"/>
                        <a:t>2024</a:t>
                      </a:r>
                      <a:r>
                        <a:rPr kumimoji="1" lang="ja-JP" altLang="en-US" dirty="0"/>
                        <a:t>年</a:t>
                      </a:r>
                      <a:r>
                        <a:rPr kumimoji="1" lang="en-US" altLang="ja-JP" dirty="0"/>
                        <a:t>7</a:t>
                      </a:r>
                      <a:r>
                        <a:rPr kumimoji="1" lang="ja-JP" altLang="en-US" dirty="0"/>
                        <a:t>月</a:t>
                      </a:r>
                      <a:r>
                        <a:rPr kumimoji="1" lang="en-US" altLang="ja-JP" dirty="0"/>
                        <a:t>19</a:t>
                      </a:r>
                      <a:r>
                        <a:rPr kumimoji="1" lang="ja-JP" altLang="en-US" dirty="0"/>
                        <a:t>日（金）</a:t>
                      </a:r>
                      <a:endParaRPr kumimoji="1" lang="ja-JP" altLang="en-US" dirty="0">
                        <a:latin typeface="Batang" panose="02030600000101010101" pitchFamily="18" charset="-127"/>
                        <a:ea typeface="Batang" panose="02030600000101010101" pitchFamily="18" charset="-127"/>
                      </a:endParaRPr>
                    </a:p>
                  </a:txBody>
                  <a:tcPr anchor="ctr"/>
                </a:tc>
                <a:extLst>
                  <a:ext uri="{0D108BD9-81ED-4DB2-BD59-A6C34878D82A}">
                    <a16:rowId xmlns:a16="http://schemas.microsoft.com/office/drawing/2014/main" xmlns="" val="10007"/>
                  </a:ext>
                </a:extLst>
              </a:tr>
              <a:tr h="362082">
                <a:tc>
                  <a:txBody>
                    <a:bodyPr/>
                    <a:lstStyle/>
                    <a:p>
                      <a:pPr algn="ctr"/>
                      <a:r>
                        <a:rPr kumimoji="1" lang="en-US" altLang="ja-JP" dirty="0"/>
                        <a:t>【</a:t>
                      </a:r>
                      <a:r>
                        <a:rPr kumimoji="1" lang="ja-JP" altLang="en-US" dirty="0"/>
                        <a:t>お問合せ</a:t>
                      </a:r>
                      <a:r>
                        <a:rPr kumimoji="1" lang="en-US" altLang="ja-JP" dirty="0"/>
                        <a:t>】</a:t>
                      </a:r>
                      <a:endParaRPr kumimoji="1" lang="ja-JP" altLang="en-US" b="1" dirty="0">
                        <a:latin typeface="+mn-ea"/>
                        <a:ea typeface="+mn-ea"/>
                      </a:endParaRPr>
                    </a:p>
                  </a:txBody>
                  <a:tcPr anchor="ctr"/>
                </a:tc>
                <a:tc>
                  <a:txBody>
                    <a:bodyPr/>
                    <a:lstStyle/>
                    <a:p>
                      <a:pPr algn="l"/>
                      <a:r>
                        <a:rPr kumimoji="1" lang="ja-JP" altLang="en-US" sz="1200" dirty="0"/>
                        <a:t>北見赤十字病院　地域連携課　伊藤（０１５７－２４－３１１５（内線</a:t>
                      </a:r>
                      <a:r>
                        <a:rPr kumimoji="1" lang="en-US" altLang="ja-JP" sz="1200" dirty="0"/>
                        <a:t>1131</a:t>
                      </a:r>
                      <a:r>
                        <a:rPr kumimoji="1" lang="ja-JP" altLang="en-US" sz="1200" dirty="0"/>
                        <a:t>））</a:t>
                      </a:r>
                      <a:endParaRPr kumimoji="1" lang="en-US" altLang="ja-JP" sz="1200" dirty="0"/>
                    </a:p>
                  </a:txBody>
                  <a:tcPr anchor="ctr"/>
                </a:tc>
                <a:extLst>
                  <a:ext uri="{0D108BD9-81ED-4DB2-BD59-A6C34878D82A}">
                    <a16:rowId xmlns:a16="http://schemas.microsoft.com/office/drawing/2014/main" xmlns="" val="10008"/>
                  </a:ext>
                </a:extLst>
              </a:tr>
            </a:tbl>
          </a:graphicData>
        </a:graphic>
      </p:graphicFrame>
      <p:pic>
        <p:nvPicPr>
          <p:cNvPr id="7" name="図 6"/>
          <p:cNvPicPr>
            <a:picLocks noChangeAspect="1"/>
          </p:cNvPicPr>
          <p:nvPr/>
        </p:nvPicPr>
        <p:blipFill rotWithShape="1">
          <a:blip r:embed="rId2"/>
          <a:srcRect l="43208" t="39946" r="43196" b="43450"/>
          <a:stretch/>
        </p:blipFill>
        <p:spPr>
          <a:xfrm>
            <a:off x="3861048" y="6556856"/>
            <a:ext cx="810725" cy="792088"/>
          </a:xfrm>
          <a:prstGeom prst="rect">
            <a:avLst/>
          </a:prstGeom>
        </p:spPr>
      </p:pic>
    </p:spTree>
    <p:extLst>
      <p:ext uri="{BB962C8B-B14F-4D97-AF65-F5344CB8AC3E}">
        <p14:creationId xmlns:p14="http://schemas.microsoft.com/office/powerpoint/2010/main" val="17583060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72</Words>
  <Application>Microsoft Office PowerPoint</Application>
  <PresentationFormat>画面に合わせる (4:3)</PresentationFormat>
  <Paragraphs>31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北見赤十字病院主催 令和6年度　第1回アピアランスケア研修会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北見赤十字病院 アピアランスケア研修会</dc:title>
  <dc:creator>北見赤十字病院</dc:creator>
  <cp:lastModifiedBy>北見赤十字病院</cp:lastModifiedBy>
  <cp:revision>16</cp:revision>
  <dcterms:created xsi:type="dcterms:W3CDTF">2024-06-18T02:55:26Z</dcterms:created>
  <dcterms:modified xsi:type="dcterms:W3CDTF">2024-06-26T00:45:48Z</dcterms:modified>
</cp:coreProperties>
</file>